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5897" y="2186267"/>
            <a:ext cx="3941445" cy="764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335551" y="10399276"/>
            <a:ext cx="1053465" cy="1077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EA07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Copyright</a:t>
            </a:r>
            <a:r>
              <a:rPr spc="110" dirty="0"/>
              <a:t> </a:t>
            </a:r>
            <a:r>
              <a:rPr spc="-10" dirty="0"/>
              <a:t>2021</a:t>
            </a:r>
            <a:r>
              <a:rPr spc="110" dirty="0"/>
              <a:t> 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12"/>
            <a:ext cx="7560309" cy="3975735"/>
            <a:chOff x="0" y="12"/>
            <a:chExt cx="7560309" cy="39757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"/>
              <a:ext cx="7559992" cy="39623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7559992" cy="39624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50265" y="3332683"/>
              <a:ext cx="6459855" cy="643255"/>
            </a:xfrm>
            <a:custGeom>
              <a:avLst/>
              <a:gdLst/>
              <a:ahLst/>
              <a:cxnLst/>
              <a:rect l="l" t="t" r="r" b="b"/>
              <a:pathLst>
                <a:path w="6459855" h="643254">
                  <a:moveTo>
                    <a:pt x="6459461" y="0"/>
                  </a:moveTo>
                  <a:lnTo>
                    <a:pt x="0" y="0"/>
                  </a:lnTo>
                  <a:lnTo>
                    <a:pt x="0" y="642962"/>
                  </a:lnTo>
                  <a:lnTo>
                    <a:pt x="6459461" y="642962"/>
                  </a:lnTo>
                  <a:lnTo>
                    <a:pt x="64594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/>
              <a:t>Pain</a:t>
            </a:r>
            <a:r>
              <a:rPr spc="-85" dirty="0"/>
              <a:t> </a:t>
            </a:r>
            <a:r>
              <a:rPr spc="-10" dirty="0"/>
              <a:t>Points</a:t>
            </a:r>
            <a:r>
              <a:rPr spc="-85" dirty="0"/>
              <a:t> </a:t>
            </a:r>
            <a:r>
              <a:rPr dirty="0"/>
              <a:t>&amp;</a:t>
            </a:r>
            <a:r>
              <a:rPr spc="-85" dirty="0"/>
              <a:t> </a:t>
            </a:r>
            <a:r>
              <a:rPr dirty="0"/>
              <a:t>Needs</a:t>
            </a:r>
            <a:r>
              <a:rPr spc="-85" dirty="0"/>
              <a:t> </a:t>
            </a:r>
            <a:r>
              <a:rPr spc="-25" dirty="0"/>
              <a:t>(SA)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0" dirty="0">
                <a:latin typeface="Arial"/>
                <a:cs typeface="Arial"/>
              </a:rPr>
              <a:t>January</a:t>
            </a:r>
            <a:r>
              <a:rPr sz="1400" b="0" spc="1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until</a:t>
            </a:r>
            <a:r>
              <a:rPr sz="1400" b="0" spc="1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June</a:t>
            </a:r>
            <a:r>
              <a:rPr sz="1400" b="0" spc="15" dirty="0">
                <a:latin typeface="Arial"/>
                <a:cs typeface="Arial"/>
              </a:rPr>
              <a:t> </a:t>
            </a:r>
            <a:r>
              <a:rPr sz="1400" b="0" spc="-20" dirty="0">
                <a:latin typeface="Arial"/>
                <a:cs typeface="Arial"/>
              </a:rPr>
              <a:t>2021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2145" y="3777609"/>
            <a:ext cx="2675890" cy="114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60"/>
              </a:lnSpc>
              <a:spcBef>
                <a:spcPts val="100"/>
              </a:spcBef>
            </a:pP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Number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of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Discovery</a:t>
            </a: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calls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on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EB008B"/>
                </a:solidFill>
                <a:latin typeface="Arial"/>
                <a:cs typeface="Arial"/>
              </a:rPr>
              <a:t>record:</a:t>
            </a:r>
            <a:endParaRPr sz="1300">
              <a:latin typeface="Arial"/>
              <a:cs typeface="Arial"/>
            </a:endParaRPr>
          </a:p>
          <a:p>
            <a:pPr marR="48260" algn="ctr">
              <a:lnSpc>
                <a:spcPts val="5480"/>
              </a:lnSpc>
            </a:pPr>
            <a:r>
              <a:rPr sz="4650" b="1" spc="-25" dirty="0">
                <a:solidFill>
                  <a:srgbClr val="3B1852"/>
                </a:solidFill>
                <a:latin typeface="Calibri"/>
                <a:cs typeface="Calibri"/>
              </a:rPr>
              <a:t>199</a:t>
            </a:r>
            <a:endParaRPr sz="4650"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825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(Salesforce)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9955" y="5432902"/>
            <a:ext cx="2331720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Pain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EB008B"/>
                </a:solidFill>
                <a:latin typeface="Arial"/>
                <a:cs typeface="Arial"/>
              </a:rPr>
              <a:t>Points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Jan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60" dirty="0">
                <a:solidFill>
                  <a:srgbClr val="EB008B"/>
                </a:solidFill>
                <a:latin typeface="Arial"/>
                <a:cs typeface="Arial"/>
              </a:rPr>
              <a:t>to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Jun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0" dirty="0">
                <a:solidFill>
                  <a:srgbClr val="EB008B"/>
                </a:solidFill>
                <a:latin typeface="Arial"/>
                <a:cs typeface="Arial"/>
              </a:rPr>
              <a:t>2021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(SA)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Data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gathered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by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40" dirty="0">
                <a:solidFill>
                  <a:srgbClr val="3C1152"/>
                </a:solidFill>
                <a:latin typeface="Arial"/>
                <a:cs typeface="Arial"/>
              </a:rPr>
              <a:t>SDRs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&amp;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30" dirty="0">
                <a:solidFill>
                  <a:srgbClr val="3C1152"/>
                </a:solidFill>
                <a:latin typeface="Arial"/>
                <a:cs typeface="Arial"/>
              </a:rPr>
              <a:t>AEs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during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Discovery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3C1152"/>
                </a:solidFill>
                <a:latin typeface="Arial"/>
                <a:cs typeface="Arial"/>
              </a:rPr>
              <a:t>Calls</a:t>
            </a:r>
            <a:endParaRPr sz="75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5190566"/>
            <a:ext cx="92238" cy="750049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3950921" y="5016543"/>
            <a:ext cx="2302510" cy="2297430"/>
            <a:chOff x="3950921" y="5016543"/>
            <a:chExt cx="2302510" cy="2297430"/>
          </a:xfrm>
        </p:grpSpPr>
        <p:sp>
          <p:nvSpPr>
            <p:cNvPr id="18" name="object 18"/>
            <p:cNvSpPr/>
            <p:nvPr/>
          </p:nvSpPr>
          <p:spPr>
            <a:xfrm>
              <a:off x="4308998" y="5019718"/>
              <a:ext cx="795655" cy="1145540"/>
            </a:xfrm>
            <a:custGeom>
              <a:avLst/>
              <a:gdLst/>
              <a:ahLst/>
              <a:cxnLst/>
              <a:rect l="l" t="t" r="r" b="b"/>
              <a:pathLst>
                <a:path w="795654" h="1145539">
                  <a:moveTo>
                    <a:pt x="795642" y="0"/>
                  </a:moveTo>
                  <a:lnTo>
                    <a:pt x="745319" y="1021"/>
                  </a:lnTo>
                  <a:lnTo>
                    <a:pt x="695578" y="4079"/>
                  </a:lnTo>
                  <a:lnTo>
                    <a:pt x="646445" y="9163"/>
                  </a:lnTo>
                  <a:lnTo>
                    <a:pt x="597946" y="16263"/>
                  </a:lnTo>
                  <a:lnTo>
                    <a:pt x="550107" y="25368"/>
                  </a:lnTo>
                  <a:lnTo>
                    <a:pt x="502953" y="36467"/>
                  </a:lnTo>
                  <a:lnTo>
                    <a:pt x="456511" y="49551"/>
                  </a:lnTo>
                  <a:lnTo>
                    <a:pt x="410806" y="64609"/>
                  </a:lnTo>
                  <a:lnTo>
                    <a:pt x="365864" y="81630"/>
                  </a:lnTo>
                  <a:lnTo>
                    <a:pt x="321712" y="100605"/>
                  </a:lnTo>
                  <a:lnTo>
                    <a:pt x="278374" y="121522"/>
                  </a:lnTo>
                  <a:lnTo>
                    <a:pt x="235877" y="144371"/>
                  </a:lnTo>
                  <a:lnTo>
                    <a:pt x="194246" y="169142"/>
                  </a:lnTo>
                  <a:lnTo>
                    <a:pt x="153508" y="195825"/>
                  </a:lnTo>
                  <a:lnTo>
                    <a:pt x="113689" y="224409"/>
                  </a:lnTo>
                  <a:lnTo>
                    <a:pt x="74814" y="254883"/>
                  </a:lnTo>
                  <a:lnTo>
                    <a:pt x="36909" y="287238"/>
                  </a:lnTo>
                  <a:lnTo>
                    <a:pt x="0" y="321462"/>
                  </a:lnTo>
                  <a:lnTo>
                    <a:pt x="795642" y="1145374"/>
                  </a:lnTo>
                  <a:lnTo>
                    <a:pt x="795642" y="0"/>
                  </a:lnTo>
                  <a:close/>
                </a:path>
              </a:pathLst>
            </a:custGeom>
            <a:solidFill>
              <a:srgbClr val="3CB5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54096" y="5341180"/>
              <a:ext cx="1150620" cy="1379220"/>
            </a:xfrm>
            <a:custGeom>
              <a:avLst/>
              <a:gdLst/>
              <a:ahLst/>
              <a:cxnLst/>
              <a:rect l="l" t="t" r="r" b="b"/>
              <a:pathLst>
                <a:path w="1150620" h="1379220">
                  <a:moveTo>
                    <a:pt x="354901" y="0"/>
                  </a:moveTo>
                  <a:lnTo>
                    <a:pt x="319949" y="35112"/>
                  </a:lnTo>
                  <a:lnTo>
                    <a:pt x="286766" y="71211"/>
                  </a:lnTo>
                  <a:lnTo>
                    <a:pt x="255359" y="108248"/>
                  </a:lnTo>
                  <a:lnTo>
                    <a:pt x="225736" y="146176"/>
                  </a:lnTo>
                  <a:lnTo>
                    <a:pt x="197902" y="184949"/>
                  </a:lnTo>
                  <a:lnTo>
                    <a:pt x="171866" y="224520"/>
                  </a:lnTo>
                  <a:lnTo>
                    <a:pt x="147634" y="264841"/>
                  </a:lnTo>
                  <a:lnTo>
                    <a:pt x="125213" y="305866"/>
                  </a:lnTo>
                  <a:lnTo>
                    <a:pt x="104610" y="347546"/>
                  </a:lnTo>
                  <a:lnTo>
                    <a:pt x="85833" y="389837"/>
                  </a:lnTo>
                  <a:lnTo>
                    <a:pt x="68888" y="432689"/>
                  </a:lnTo>
                  <a:lnTo>
                    <a:pt x="53782" y="476057"/>
                  </a:lnTo>
                  <a:lnTo>
                    <a:pt x="40523" y="519893"/>
                  </a:lnTo>
                  <a:lnTo>
                    <a:pt x="29118" y="564151"/>
                  </a:lnTo>
                  <a:lnTo>
                    <a:pt x="19572" y="608783"/>
                  </a:lnTo>
                  <a:lnTo>
                    <a:pt x="11895" y="653742"/>
                  </a:lnTo>
                  <a:lnTo>
                    <a:pt x="6092" y="698981"/>
                  </a:lnTo>
                  <a:lnTo>
                    <a:pt x="2170" y="744453"/>
                  </a:lnTo>
                  <a:lnTo>
                    <a:pt x="137" y="790111"/>
                  </a:lnTo>
                  <a:lnTo>
                    <a:pt x="0" y="835909"/>
                  </a:lnTo>
                  <a:lnTo>
                    <a:pt x="1765" y="881798"/>
                  </a:lnTo>
                  <a:lnTo>
                    <a:pt x="5440" y="927732"/>
                  </a:lnTo>
                  <a:lnTo>
                    <a:pt x="11031" y="973665"/>
                  </a:lnTo>
                  <a:lnTo>
                    <a:pt x="18547" y="1019548"/>
                  </a:lnTo>
                  <a:lnTo>
                    <a:pt x="27993" y="1065336"/>
                  </a:lnTo>
                  <a:lnTo>
                    <a:pt x="39377" y="1110980"/>
                  </a:lnTo>
                  <a:lnTo>
                    <a:pt x="52705" y="1156434"/>
                  </a:lnTo>
                  <a:lnTo>
                    <a:pt x="67986" y="1201651"/>
                  </a:lnTo>
                  <a:lnTo>
                    <a:pt x="85225" y="1246584"/>
                  </a:lnTo>
                  <a:lnTo>
                    <a:pt x="104431" y="1291185"/>
                  </a:lnTo>
                  <a:lnTo>
                    <a:pt x="125609" y="1335409"/>
                  </a:lnTo>
                  <a:lnTo>
                    <a:pt x="148767" y="1379207"/>
                  </a:lnTo>
                  <a:lnTo>
                    <a:pt x="1150543" y="823912"/>
                  </a:lnTo>
                  <a:lnTo>
                    <a:pt x="354901" y="0"/>
                  </a:lnTo>
                  <a:close/>
                </a:path>
              </a:pathLst>
            </a:custGeom>
            <a:solidFill>
              <a:srgbClr val="FFB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54096" y="5341180"/>
              <a:ext cx="1150620" cy="1379220"/>
            </a:xfrm>
            <a:custGeom>
              <a:avLst/>
              <a:gdLst/>
              <a:ahLst/>
              <a:cxnLst/>
              <a:rect l="l" t="t" r="r" b="b"/>
              <a:pathLst>
                <a:path w="1150620" h="1379220">
                  <a:moveTo>
                    <a:pt x="1150543" y="823912"/>
                  </a:moveTo>
                  <a:lnTo>
                    <a:pt x="148767" y="1379207"/>
                  </a:lnTo>
                  <a:lnTo>
                    <a:pt x="125609" y="1335409"/>
                  </a:lnTo>
                  <a:lnTo>
                    <a:pt x="104431" y="1291185"/>
                  </a:lnTo>
                  <a:lnTo>
                    <a:pt x="85225" y="1246584"/>
                  </a:lnTo>
                  <a:lnTo>
                    <a:pt x="67986" y="1201651"/>
                  </a:lnTo>
                  <a:lnTo>
                    <a:pt x="52705" y="1156434"/>
                  </a:lnTo>
                  <a:lnTo>
                    <a:pt x="39377" y="1110980"/>
                  </a:lnTo>
                  <a:lnTo>
                    <a:pt x="27993" y="1065336"/>
                  </a:lnTo>
                  <a:lnTo>
                    <a:pt x="18547" y="1019548"/>
                  </a:lnTo>
                  <a:lnTo>
                    <a:pt x="11031" y="973665"/>
                  </a:lnTo>
                  <a:lnTo>
                    <a:pt x="5440" y="927732"/>
                  </a:lnTo>
                  <a:lnTo>
                    <a:pt x="1765" y="881798"/>
                  </a:lnTo>
                  <a:lnTo>
                    <a:pt x="0" y="835909"/>
                  </a:lnTo>
                  <a:lnTo>
                    <a:pt x="137" y="790111"/>
                  </a:lnTo>
                  <a:lnTo>
                    <a:pt x="2170" y="744453"/>
                  </a:lnTo>
                  <a:lnTo>
                    <a:pt x="6092" y="698981"/>
                  </a:lnTo>
                  <a:lnTo>
                    <a:pt x="11895" y="653742"/>
                  </a:lnTo>
                  <a:lnTo>
                    <a:pt x="19572" y="608783"/>
                  </a:lnTo>
                  <a:lnTo>
                    <a:pt x="29118" y="564151"/>
                  </a:lnTo>
                  <a:lnTo>
                    <a:pt x="40523" y="519893"/>
                  </a:lnTo>
                  <a:lnTo>
                    <a:pt x="53782" y="476057"/>
                  </a:lnTo>
                  <a:lnTo>
                    <a:pt x="68888" y="432689"/>
                  </a:lnTo>
                  <a:lnTo>
                    <a:pt x="85833" y="389837"/>
                  </a:lnTo>
                  <a:lnTo>
                    <a:pt x="104610" y="347546"/>
                  </a:lnTo>
                  <a:lnTo>
                    <a:pt x="125213" y="305866"/>
                  </a:lnTo>
                  <a:lnTo>
                    <a:pt x="147634" y="264841"/>
                  </a:lnTo>
                  <a:lnTo>
                    <a:pt x="171866" y="224520"/>
                  </a:lnTo>
                  <a:lnTo>
                    <a:pt x="197902" y="184949"/>
                  </a:lnTo>
                  <a:lnTo>
                    <a:pt x="225736" y="146176"/>
                  </a:lnTo>
                  <a:lnTo>
                    <a:pt x="255359" y="108248"/>
                  </a:lnTo>
                  <a:lnTo>
                    <a:pt x="286766" y="71211"/>
                  </a:lnTo>
                  <a:lnTo>
                    <a:pt x="319949" y="35112"/>
                  </a:lnTo>
                  <a:lnTo>
                    <a:pt x="354901" y="0"/>
                  </a:lnTo>
                  <a:lnTo>
                    <a:pt x="1150543" y="823912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02864" y="6165093"/>
              <a:ext cx="1892300" cy="1145540"/>
            </a:xfrm>
            <a:custGeom>
              <a:avLst/>
              <a:gdLst/>
              <a:ahLst/>
              <a:cxnLst/>
              <a:rect l="l" t="t" r="r" b="b"/>
              <a:pathLst>
                <a:path w="1892300" h="1145540">
                  <a:moveTo>
                    <a:pt x="1001776" y="0"/>
                  </a:moveTo>
                  <a:lnTo>
                    <a:pt x="0" y="555294"/>
                  </a:lnTo>
                  <a:lnTo>
                    <a:pt x="25137" y="598602"/>
                  </a:lnTo>
                  <a:lnTo>
                    <a:pt x="51548" y="640090"/>
                  </a:lnTo>
                  <a:lnTo>
                    <a:pt x="79338" y="679885"/>
                  </a:lnTo>
                  <a:lnTo>
                    <a:pt x="108613" y="718111"/>
                  </a:lnTo>
                  <a:lnTo>
                    <a:pt x="139479" y="754896"/>
                  </a:lnTo>
                  <a:lnTo>
                    <a:pt x="172040" y="790364"/>
                  </a:lnTo>
                  <a:lnTo>
                    <a:pt x="206404" y="824642"/>
                  </a:lnTo>
                  <a:lnTo>
                    <a:pt x="242676" y="857855"/>
                  </a:lnTo>
                  <a:lnTo>
                    <a:pt x="280962" y="890130"/>
                  </a:lnTo>
                  <a:lnTo>
                    <a:pt x="319221" y="919819"/>
                  </a:lnTo>
                  <a:lnTo>
                    <a:pt x="358330" y="947644"/>
                  </a:lnTo>
                  <a:lnTo>
                    <a:pt x="398234" y="973612"/>
                  </a:lnTo>
                  <a:lnTo>
                    <a:pt x="438875" y="997728"/>
                  </a:lnTo>
                  <a:lnTo>
                    <a:pt x="480199" y="1019998"/>
                  </a:lnTo>
                  <a:lnTo>
                    <a:pt x="522149" y="1040427"/>
                  </a:lnTo>
                  <a:lnTo>
                    <a:pt x="564669" y="1059023"/>
                  </a:lnTo>
                  <a:lnTo>
                    <a:pt x="607704" y="1075791"/>
                  </a:lnTo>
                  <a:lnTo>
                    <a:pt x="651198" y="1090736"/>
                  </a:lnTo>
                  <a:lnTo>
                    <a:pt x="695094" y="1103864"/>
                  </a:lnTo>
                  <a:lnTo>
                    <a:pt x="739337" y="1115182"/>
                  </a:lnTo>
                  <a:lnTo>
                    <a:pt x="783871" y="1124695"/>
                  </a:lnTo>
                  <a:lnTo>
                    <a:pt x="828639" y="1132409"/>
                  </a:lnTo>
                  <a:lnTo>
                    <a:pt x="873587" y="1138330"/>
                  </a:lnTo>
                  <a:lnTo>
                    <a:pt x="918658" y="1142464"/>
                  </a:lnTo>
                  <a:lnTo>
                    <a:pt x="963796" y="1144817"/>
                  </a:lnTo>
                  <a:lnTo>
                    <a:pt x="1008945" y="1145394"/>
                  </a:lnTo>
                  <a:lnTo>
                    <a:pt x="1054049" y="1144202"/>
                  </a:lnTo>
                  <a:lnTo>
                    <a:pt x="1099053" y="1141246"/>
                  </a:lnTo>
                  <a:lnTo>
                    <a:pt x="1143901" y="1136532"/>
                  </a:lnTo>
                  <a:lnTo>
                    <a:pt x="1188536" y="1130067"/>
                  </a:lnTo>
                  <a:lnTo>
                    <a:pt x="1232903" y="1121855"/>
                  </a:lnTo>
                  <a:lnTo>
                    <a:pt x="1276945" y="1111904"/>
                  </a:lnTo>
                  <a:lnTo>
                    <a:pt x="1320607" y="1100218"/>
                  </a:lnTo>
                  <a:lnTo>
                    <a:pt x="1363834" y="1086803"/>
                  </a:lnTo>
                  <a:lnTo>
                    <a:pt x="1406568" y="1071666"/>
                  </a:lnTo>
                  <a:lnTo>
                    <a:pt x="1448755" y="1054813"/>
                  </a:lnTo>
                  <a:lnTo>
                    <a:pt x="1490337" y="1036249"/>
                  </a:lnTo>
                  <a:lnTo>
                    <a:pt x="1531261" y="1015980"/>
                  </a:lnTo>
                  <a:lnTo>
                    <a:pt x="1571468" y="994012"/>
                  </a:lnTo>
                  <a:lnTo>
                    <a:pt x="1610904" y="970350"/>
                  </a:lnTo>
                  <a:lnTo>
                    <a:pt x="1649512" y="945002"/>
                  </a:lnTo>
                  <a:lnTo>
                    <a:pt x="1687237" y="917972"/>
                  </a:lnTo>
                  <a:lnTo>
                    <a:pt x="1724023" y="889267"/>
                  </a:lnTo>
                  <a:lnTo>
                    <a:pt x="1759814" y="858892"/>
                  </a:lnTo>
                  <a:lnTo>
                    <a:pt x="1794553" y="826853"/>
                  </a:lnTo>
                  <a:lnTo>
                    <a:pt x="1828186" y="793157"/>
                  </a:lnTo>
                  <a:lnTo>
                    <a:pt x="1860655" y="757808"/>
                  </a:lnTo>
                  <a:lnTo>
                    <a:pt x="1891906" y="720813"/>
                  </a:lnTo>
                  <a:lnTo>
                    <a:pt x="1001776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102864" y="6165093"/>
              <a:ext cx="1892300" cy="1145540"/>
            </a:xfrm>
            <a:custGeom>
              <a:avLst/>
              <a:gdLst/>
              <a:ahLst/>
              <a:cxnLst/>
              <a:rect l="l" t="t" r="r" b="b"/>
              <a:pathLst>
                <a:path w="1892300" h="1145540">
                  <a:moveTo>
                    <a:pt x="1001776" y="0"/>
                  </a:moveTo>
                  <a:lnTo>
                    <a:pt x="1891906" y="720813"/>
                  </a:lnTo>
                  <a:lnTo>
                    <a:pt x="1860655" y="757808"/>
                  </a:lnTo>
                  <a:lnTo>
                    <a:pt x="1828186" y="793157"/>
                  </a:lnTo>
                  <a:lnTo>
                    <a:pt x="1794553" y="826853"/>
                  </a:lnTo>
                  <a:lnTo>
                    <a:pt x="1759814" y="858892"/>
                  </a:lnTo>
                  <a:lnTo>
                    <a:pt x="1724023" y="889267"/>
                  </a:lnTo>
                  <a:lnTo>
                    <a:pt x="1687237" y="917972"/>
                  </a:lnTo>
                  <a:lnTo>
                    <a:pt x="1649512" y="945002"/>
                  </a:lnTo>
                  <a:lnTo>
                    <a:pt x="1610904" y="970350"/>
                  </a:lnTo>
                  <a:lnTo>
                    <a:pt x="1571468" y="994012"/>
                  </a:lnTo>
                  <a:lnTo>
                    <a:pt x="1531261" y="1015980"/>
                  </a:lnTo>
                  <a:lnTo>
                    <a:pt x="1490337" y="1036249"/>
                  </a:lnTo>
                  <a:lnTo>
                    <a:pt x="1448755" y="1054813"/>
                  </a:lnTo>
                  <a:lnTo>
                    <a:pt x="1406568" y="1071666"/>
                  </a:lnTo>
                  <a:lnTo>
                    <a:pt x="1363834" y="1086803"/>
                  </a:lnTo>
                  <a:lnTo>
                    <a:pt x="1320607" y="1100218"/>
                  </a:lnTo>
                  <a:lnTo>
                    <a:pt x="1276945" y="1111904"/>
                  </a:lnTo>
                  <a:lnTo>
                    <a:pt x="1232903" y="1121855"/>
                  </a:lnTo>
                  <a:lnTo>
                    <a:pt x="1188536" y="1130067"/>
                  </a:lnTo>
                  <a:lnTo>
                    <a:pt x="1143901" y="1136532"/>
                  </a:lnTo>
                  <a:lnTo>
                    <a:pt x="1099053" y="1141246"/>
                  </a:lnTo>
                  <a:lnTo>
                    <a:pt x="1054049" y="1144202"/>
                  </a:lnTo>
                  <a:lnTo>
                    <a:pt x="1008945" y="1145394"/>
                  </a:lnTo>
                  <a:lnTo>
                    <a:pt x="963796" y="1144817"/>
                  </a:lnTo>
                  <a:lnTo>
                    <a:pt x="918658" y="1142464"/>
                  </a:lnTo>
                  <a:lnTo>
                    <a:pt x="873587" y="1138330"/>
                  </a:lnTo>
                  <a:lnTo>
                    <a:pt x="828639" y="1132409"/>
                  </a:lnTo>
                  <a:lnTo>
                    <a:pt x="783871" y="1124695"/>
                  </a:lnTo>
                  <a:lnTo>
                    <a:pt x="739337" y="1115182"/>
                  </a:lnTo>
                  <a:lnTo>
                    <a:pt x="695094" y="1103864"/>
                  </a:lnTo>
                  <a:lnTo>
                    <a:pt x="651198" y="1090736"/>
                  </a:lnTo>
                  <a:lnTo>
                    <a:pt x="607704" y="1075791"/>
                  </a:lnTo>
                  <a:lnTo>
                    <a:pt x="564669" y="1059023"/>
                  </a:lnTo>
                  <a:lnTo>
                    <a:pt x="522149" y="1040427"/>
                  </a:lnTo>
                  <a:lnTo>
                    <a:pt x="480199" y="1019998"/>
                  </a:lnTo>
                  <a:lnTo>
                    <a:pt x="438875" y="997728"/>
                  </a:lnTo>
                  <a:lnTo>
                    <a:pt x="398234" y="973612"/>
                  </a:lnTo>
                  <a:lnTo>
                    <a:pt x="358330" y="947644"/>
                  </a:lnTo>
                  <a:lnTo>
                    <a:pt x="319221" y="919819"/>
                  </a:lnTo>
                  <a:lnTo>
                    <a:pt x="280962" y="890130"/>
                  </a:lnTo>
                  <a:lnTo>
                    <a:pt x="242676" y="857855"/>
                  </a:lnTo>
                  <a:lnTo>
                    <a:pt x="206404" y="824642"/>
                  </a:lnTo>
                  <a:lnTo>
                    <a:pt x="172040" y="790364"/>
                  </a:lnTo>
                  <a:lnTo>
                    <a:pt x="139479" y="754896"/>
                  </a:lnTo>
                  <a:lnTo>
                    <a:pt x="108613" y="718111"/>
                  </a:lnTo>
                  <a:lnTo>
                    <a:pt x="79338" y="679885"/>
                  </a:lnTo>
                  <a:lnTo>
                    <a:pt x="51548" y="640090"/>
                  </a:lnTo>
                  <a:lnTo>
                    <a:pt x="25137" y="598602"/>
                  </a:lnTo>
                  <a:lnTo>
                    <a:pt x="0" y="555294"/>
                  </a:lnTo>
                  <a:lnTo>
                    <a:pt x="1001776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04640" y="5019718"/>
              <a:ext cx="1145540" cy="1866264"/>
            </a:xfrm>
            <a:custGeom>
              <a:avLst/>
              <a:gdLst/>
              <a:ahLst/>
              <a:cxnLst/>
              <a:rect l="l" t="t" r="r" b="b"/>
              <a:pathLst>
                <a:path w="1145539" h="1866265">
                  <a:moveTo>
                    <a:pt x="0" y="0"/>
                  </a:moveTo>
                  <a:lnTo>
                    <a:pt x="0" y="1145374"/>
                  </a:lnTo>
                  <a:lnTo>
                    <a:pt x="890130" y="1866188"/>
                  </a:lnTo>
                  <a:lnTo>
                    <a:pt x="921862" y="1825505"/>
                  </a:lnTo>
                  <a:lnTo>
                    <a:pt x="951387" y="1784528"/>
                  </a:lnTo>
                  <a:lnTo>
                    <a:pt x="978728" y="1743196"/>
                  </a:lnTo>
                  <a:lnTo>
                    <a:pt x="1003907" y="1701447"/>
                  </a:lnTo>
                  <a:lnTo>
                    <a:pt x="1026945" y="1659219"/>
                  </a:lnTo>
                  <a:lnTo>
                    <a:pt x="1047865" y="1616450"/>
                  </a:lnTo>
                  <a:lnTo>
                    <a:pt x="1066688" y="1573078"/>
                  </a:lnTo>
                  <a:lnTo>
                    <a:pt x="1083436" y="1529041"/>
                  </a:lnTo>
                  <a:lnTo>
                    <a:pt x="1098132" y="1484278"/>
                  </a:lnTo>
                  <a:lnTo>
                    <a:pt x="1110798" y="1438725"/>
                  </a:lnTo>
                  <a:lnTo>
                    <a:pt x="1121454" y="1392321"/>
                  </a:lnTo>
                  <a:lnTo>
                    <a:pt x="1130124" y="1345005"/>
                  </a:lnTo>
                  <a:lnTo>
                    <a:pt x="1136829" y="1296714"/>
                  </a:lnTo>
                  <a:lnTo>
                    <a:pt x="1141591" y="1247387"/>
                  </a:lnTo>
                  <a:lnTo>
                    <a:pt x="1144432" y="1196961"/>
                  </a:lnTo>
                  <a:lnTo>
                    <a:pt x="1145374" y="1145374"/>
                  </a:lnTo>
                  <a:lnTo>
                    <a:pt x="1144370" y="1096958"/>
                  </a:lnTo>
                  <a:lnTo>
                    <a:pt x="1141382" y="1049053"/>
                  </a:lnTo>
                  <a:lnTo>
                    <a:pt x="1136450" y="1001701"/>
                  </a:lnTo>
                  <a:lnTo>
                    <a:pt x="1129615" y="954940"/>
                  </a:lnTo>
                  <a:lnTo>
                    <a:pt x="1120917" y="908811"/>
                  </a:lnTo>
                  <a:lnTo>
                    <a:pt x="1110394" y="863353"/>
                  </a:lnTo>
                  <a:lnTo>
                    <a:pt x="1098086" y="818606"/>
                  </a:lnTo>
                  <a:lnTo>
                    <a:pt x="1084035" y="774610"/>
                  </a:lnTo>
                  <a:lnTo>
                    <a:pt x="1068278" y="731404"/>
                  </a:lnTo>
                  <a:lnTo>
                    <a:pt x="1050856" y="689028"/>
                  </a:lnTo>
                  <a:lnTo>
                    <a:pt x="1031809" y="647523"/>
                  </a:lnTo>
                  <a:lnTo>
                    <a:pt x="1011176" y="606927"/>
                  </a:lnTo>
                  <a:lnTo>
                    <a:pt x="988997" y="567281"/>
                  </a:lnTo>
                  <a:lnTo>
                    <a:pt x="965313" y="528624"/>
                  </a:lnTo>
                  <a:lnTo>
                    <a:pt x="940162" y="490997"/>
                  </a:lnTo>
                  <a:lnTo>
                    <a:pt x="913584" y="454438"/>
                  </a:lnTo>
                  <a:lnTo>
                    <a:pt x="885620" y="418987"/>
                  </a:lnTo>
                  <a:lnTo>
                    <a:pt x="856308" y="384685"/>
                  </a:lnTo>
                  <a:lnTo>
                    <a:pt x="825690" y="351571"/>
                  </a:lnTo>
                  <a:lnTo>
                    <a:pt x="793803" y="319684"/>
                  </a:lnTo>
                  <a:lnTo>
                    <a:pt x="760689" y="289066"/>
                  </a:lnTo>
                  <a:lnTo>
                    <a:pt x="726387" y="259754"/>
                  </a:lnTo>
                  <a:lnTo>
                    <a:pt x="690936" y="231790"/>
                  </a:lnTo>
                  <a:lnTo>
                    <a:pt x="654377" y="205212"/>
                  </a:lnTo>
                  <a:lnTo>
                    <a:pt x="616750" y="180061"/>
                  </a:lnTo>
                  <a:lnTo>
                    <a:pt x="578093" y="156376"/>
                  </a:lnTo>
                  <a:lnTo>
                    <a:pt x="538447" y="134198"/>
                  </a:lnTo>
                  <a:lnTo>
                    <a:pt x="497851" y="113565"/>
                  </a:lnTo>
                  <a:lnTo>
                    <a:pt x="456345" y="94518"/>
                  </a:lnTo>
                  <a:lnTo>
                    <a:pt x="413970" y="77096"/>
                  </a:lnTo>
                  <a:lnTo>
                    <a:pt x="370764" y="61339"/>
                  </a:lnTo>
                  <a:lnTo>
                    <a:pt x="326768" y="47288"/>
                  </a:lnTo>
                  <a:lnTo>
                    <a:pt x="282021" y="34980"/>
                  </a:lnTo>
                  <a:lnTo>
                    <a:pt x="236563" y="24457"/>
                  </a:lnTo>
                  <a:lnTo>
                    <a:pt x="190434" y="15759"/>
                  </a:lnTo>
                  <a:lnTo>
                    <a:pt x="143673" y="8924"/>
                  </a:lnTo>
                  <a:lnTo>
                    <a:pt x="96321" y="3992"/>
                  </a:lnTo>
                  <a:lnTo>
                    <a:pt x="48416" y="10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04640" y="5019718"/>
              <a:ext cx="1145540" cy="1866264"/>
            </a:xfrm>
            <a:custGeom>
              <a:avLst/>
              <a:gdLst/>
              <a:ahLst/>
              <a:cxnLst/>
              <a:rect l="l" t="t" r="r" b="b"/>
              <a:pathLst>
                <a:path w="1145539" h="1866265">
                  <a:moveTo>
                    <a:pt x="0" y="1145374"/>
                  </a:moveTo>
                  <a:lnTo>
                    <a:pt x="0" y="0"/>
                  </a:lnTo>
                  <a:lnTo>
                    <a:pt x="48416" y="1004"/>
                  </a:lnTo>
                  <a:lnTo>
                    <a:pt x="96321" y="3992"/>
                  </a:lnTo>
                  <a:lnTo>
                    <a:pt x="143673" y="8924"/>
                  </a:lnTo>
                  <a:lnTo>
                    <a:pt x="190434" y="15759"/>
                  </a:lnTo>
                  <a:lnTo>
                    <a:pt x="236563" y="24457"/>
                  </a:lnTo>
                  <a:lnTo>
                    <a:pt x="282021" y="34980"/>
                  </a:lnTo>
                  <a:lnTo>
                    <a:pt x="326768" y="47288"/>
                  </a:lnTo>
                  <a:lnTo>
                    <a:pt x="370764" y="61339"/>
                  </a:lnTo>
                  <a:lnTo>
                    <a:pt x="413970" y="77096"/>
                  </a:lnTo>
                  <a:lnTo>
                    <a:pt x="456345" y="94518"/>
                  </a:lnTo>
                  <a:lnTo>
                    <a:pt x="497851" y="113565"/>
                  </a:lnTo>
                  <a:lnTo>
                    <a:pt x="538447" y="134198"/>
                  </a:lnTo>
                  <a:lnTo>
                    <a:pt x="578093" y="156376"/>
                  </a:lnTo>
                  <a:lnTo>
                    <a:pt x="616750" y="180061"/>
                  </a:lnTo>
                  <a:lnTo>
                    <a:pt x="654377" y="205212"/>
                  </a:lnTo>
                  <a:lnTo>
                    <a:pt x="690936" y="231790"/>
                  </a:lnTo>
                  <a:lnTo>
                    <a:pt x="726387" y="259754"/>
                  </a:lnTo>
                  <a:lnTo>
                    <a:pt x="760689" y="289066"/>
                  </a:lnTo>
                  <a:lnTo>
                    <a:pt x="793803" y="319684"/>
                  </a:lnTo>
                  <a:lnTo>
                    <a:pt x="825690" y="351571"/>
                  </a:lnTo>
                  <a:lnTo>
                    <a:pt x="856308" y="384685"/>
                  </a:lnTo>
                  <a:lnTo>
                    <a:pt x="885620" y="418987"/>
                  </a:lnTo>
                  <a:lnTo>
                    <a:pt x="913584" y="454438"/>
                  </a:lnTo>
                  <a:lnTo>
                    <a:pt x="940162" y="490997"/>
                  </a:lnTo>
                  <a:lnTo>
                    <a:pt x="965313" y="528624"/>
                  </a:lnTo>
                  <a:lnTo>
                    <a:pt x="988997" y="567281"/>
                  </a:lnTo>
                  <a:lnTo>
                    <a:pt x="1011176" y="606927"/>
                  </a:lnTo>
                  <a:lnTo>
                    <a:pt x="1031809" y="647523"/>
                  </a:lnTo>
                  <a:lnTo>
                    <a:pt x="1050856" y="689028"/>
                  </a:lnTo>
                  <a:lnTo>
                    <a:pt x="1068278" y="731404"/>
                  </a:lnTo>
                  <a:lnTo>
                    <a:pt x="1084035" y="774610"/>
                  </a:lnTo>
                  <a:lnTo>
                    <a:pt x="1098086" y="818606"/>
                  </a:lnTo>
                  <a:lnTo>
                    <a:pt x="1110394" y="863353"/>
                  </a:lnTo>
                  <a:lnTo>
                    <a:pt x="1120917" y="908811"/>
                  </a:lnTo>
                  <a:lnTo>
                    <a:pt x="1129615" y="954940"/>
                  </a:lnTo>
                  <a:lnTo>
                    <a:pt x="1136450" y="1001701"/>
                  </a:lnTo>
                  <a:lnTo>
                    <a:pt x="1141382" y="1049053"/>
                  </a:lnTo>
                  <a:lnTo>
                    <a:pt x="1144370" y="1096958"/>
                  </a:lnTo>
                  <a:lnTo>
                    <a:pt x="1145374" y="1145374"/>
                  </a:lnTo>
                  <a:lnTo>
                    <a:pt x="1144432" y="1196961"/>
                  </a:lnTo>
                  <a:lnTo>
                    <a:pt x="1141591" y="1247387"/>
                  </a:lnTo>
                  <a:lnTo>
                    <a:pt x="1136829" y="1296714"/>
                  </a:lnTo>
                  <a:lnTo>
                    <a:pt x="1130124" y="1345005"/>
                  </a:lnTo>
                  <a:lnTo>
                    <a:pt x="1121454" y="1392321"/>
                  </a:lnTo>
                  <a:lnTo>
                    <a:pt x="1110798" y="1438725"/>
                  </a:lnTo>
                  <a:lnTo>
                    <a:pt x="1098132" y="1484278"/>
                  </a:lnTo>
                  <a:lnTo>
                    <a:pt x="1083436" y="1529041"/>
                  </a:lnTo>
                  <a:lnTo>
                    <a:pt x="1066688" y="1573078"/>
                  </a:lnTo>
                  <a:lnTo>
                    <a:pt x="1047865" y="1616450"/>
                  </a:lnTo>
                  <a:lnTo>
                    <a:pt x="1026945" y="1659219"/>
                  </a:lnTo>
                  <a:lnTo>
                    <a:pt x="1003907" y="1701447"/>
                  </a:lnTo>
                  <a:lnTo>
                    <a:pt x="978728" y="1743196"/>
                  </a:lnTo>
                  <a:lnTo>
                    <a:pt x="951387" y="1784528"/>
                  </a:lnTo>
                  <a:lnTo>
                    <a:pt x="921862" y="1825505"/>
                  </a:lnTo>
                  <a:lnTo>
                    <a:pt x="890130" y="1866188"/>
                  </a:lnTo>
                  <a:lnTo>
                    <a:pt x="0" y="114537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1091537" y="7429824"/>
            <a:ext cx="2299970" cy="2297430"/>
            <a:chOff x="1091537" y="7429824"/>
            <a:chExt cx="2299970" cy="2297430"/>
          </a:xfrm>
        </p:grpSpPr>
        <p:sp>
          <p:nvSpPr>
            <p:cNvPr id="26" name="object 26"/>
            <p:cNvSpPr/>
            <p:nvPr/>
          </p:nvSpPr>
          <p:spPr>
            <a:xfrm>
              <a:off x="2080676" y="7432999"/>
              <a:ext cx="160020" cy="1145540"/>
            </a:xfrm>
            <a:custGeom>
              <a:avLst/>
              <a:gdLst/>
              <a:ahLst/>
              <a:cxnLst/>
              <a:rect l="l" t="t" r="r" b="b"/>
              <a:pathLst>
                <a:path w="160019" h="1145540">
                  <a:moveTo>
                    <a:pt x="159410" y="0"/>
                  </a:moveTo>
                  <a:lnTo>
                    <a:pt x="120198" y="750"/>
                  </a:lnTo>
                  <a:lnTo>
                    <a:pt x="79519" y="2930"/>
                  </a:lnTo>
                  <a:lnTo>
                    <a:pt x="38932" y="6429"/>
                  </a:lnTo>
                  <a:lnTo>
                    <a:pt x="0" y="11137"/>
                  </a:lnTo>
                  <a:lnTo>
                    <a:pt x="159410" y="1145374"/>
                  </a:lnTo>
                  <a:lnTo>
                    <a:pt x="159410" y="0"/>
                  </a:lnTo>
                  <a:close/>
                </a:path>
              </a:pathLst>
            </a:custGeom>
            <a:solidFill>
              <a:srgbClr val="B9BB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16262" y="7444136"/>
              <a:ext cx="624205" cy="1134745"/>
            </a:xfrm>
            <a:custGeom>
              <a:avLst/>
              <a:gdLst/>
              <a:ahLst/>
              <a:cxnLst/>
              <a:rect l="l" t="t" r="r" b="b"/>
              <a:pathLst>
                <a:path w="624205" h="1134745">
                  <a:moveTo>
                    <a:pt x="464413" y="0"/>
                  </a:moveTo>
                  <a:lnTo>
                    <a:pt x="412801" y="8247"/>
                  </a:lnTo>
                  <a:lnTo>
                    <a:pt x="363026" y="18264"/>
                  </a:lnTo>
                  <a:lnTo>
                    <a:pt x="314830" y="30145"/>
                  </a:lnTo>
                  <a:lnTo>
                    <a:pt x="267955" y="43988"/>
                  </a:lnTo>
                  <a:lnTo>
                    <a:pt x="222143" y="59890"/>
                  </a:lnTo>
                  <a:lnTo>
                    <a:pt x="177136" y="77945"/>
                  </a:lnTo>
                  <a:lnTo>
                    <a:pt x="132676" y="98251"/>
                  </a:lnTo>
                  <a:lnTo>
                    <a:pt x="88505" y="120903"/>
                  </a:lnTo>
                  <a:lnTo>
                    <a:pt x="44366" y="145999"/>
                  </a:lnTo>
                  <a:lnTo>
                    <a:pt x="0" y="173634"/>
                  </a:lnTo>
                  <a:lnTo>
                    <a:pt x="623824" y="1134236"/>
                  </a:lnTo>
                  <a:lnTo>
                    <a:pt x="464413" y="0"/>
                  </a:lnTo>
                  <a:close/>
                </a:path>
              </a:pathLst>
            </a:custGeom>
            <a:solidFill>
              <a:srgbClr val="1D00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16262" y="7444136"/>
              <a:ext cx="624205" cy="1134745"/>
            </a:xfrm>
            <a:custGeom>
              <a:avLst/>
              <a:gdLst/>
              <a:ahLst/>
              <a:cxnLst/>
              <a:rect l="l" t="t" r="r" b="b"/>
              <a:pathLst>
                <a:path w="624205" h="1134745">
                  <a:moveTo>
                    <a:pt x="623824" y="1134236"/>
                  </a:moveTo>
                  <a:lnTo>
                    <a:pt x="0" y="173634"/>
                  </a:lnTo>
                  <a:lnTo>
                    <a:pt x="44366" y="145999"/>
                  </a:lnTo>
                  <a:lnTo>
                    <a:pt x="88505" y="120903"/>
                  </a:lnTo>
                  <a:lnTo>
                    <a:pt x="132676" y="98251"/>
                  </a:lnTo>
                  <a:lnTo>
                    <a:pt x="177136" y="77945"/>
                  </a:lnTo>
                  <a:lnTo>
                    <a:pt x="222143" y="59890"/>
                  </a:lnTo>
                  <a:lnTo>
                    <a:pt x="267955" y="43988"/>
                  </a:lnTo>
                  <a:lnTo>
                    <a:pt x="314830" y="30145"/>
                  </a:lnTo>
                  <a:lnTo>
                    <a:pt x="363026" y="18264"/>
                  </a:lnTo>
                  <a:lnTo>
                    <a:pt x="412801" y="8247"/>
                  </a:lnTo>
                  <a:lnTo>
                    <a:pt x="464413" y="0"/>
                  </a:lnTo>
                  <a:lnTo>
                    <a:pt x="623824" y="1134236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28773" y="7617771"/>
              <a:ext cx="1011555" cy="960755"/>
            </a:xfrm>
            <a:custGeom>
              <a:avLst/>
              <a:gdLst/>
              <a:ahLst/>
              <a:cxnLst/>
              <a:rect l="l" t="t" r="r" b="b"/>
              <a:pathLst>
                <a:path w="1011555" h="960754">
                  <a:moveTo>
                    <a:pt x="387489" y="0"/>
                  </a:moveTo>
                  <a:lnTo>
                    <a:pt x="346018" y="28067"/>
                  </a:lnTo>
                  <a:lnTo>
                    <a:pt x="306441" y="57193"/>
                  </a:lnTo>
                  <a:lnTo>
                    <a:pt x="268690" y="87451"/>
                  </a:lnTo>
                  <a:lnTo>
                    <a:pt x="232698" y="118916"/>
                  </a:lnTo>
                  <a:lnTo>
                    <a:pt x="198398" y="151660"/>
                  </a:lnTo>
                  <a:lnTo>
                    <a:pt x="165722" y="185758"/>
                  </a:lnTo>
                  <a:lnTo>
                    <a:pt x="134602" y="221282"/>
                  </a:lnTo>
                  <a:lnTo>
                    <a:pt x="104973" y="258307"/>
                  </a:lnTo>
                  <a:lnTo>
                    <a:pt x="76765" y="296906"/>
                  </a:lnTo>
                  <a:lnTo>
                    <a:pt x="49911" y="337153"/>
                  </a:lnTo>
                  <a:lnTo>
                    <a:pt x="24346" y="379121"/>
                  </a:lnTo>
                  <a:lnTo>
                    <a:pt x="0" y="422884"/>
                  </a:lnTo>
                  <a:lnTo>
                    <a:pt x="1011313" y="960602"/>
                  </a:lnTo>
                  <a:lnTo>
                    <a:pt x="387489" y="0"/>
                  </a:lnTo>
                  <a:close/>
                </a:path>
              </a:pathLst>
            </a:custGeom>
            <a:solidFill>
              <a:srgbClr val="7E3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28773" y="7617771"/>
              <a:ext cx="1011555" cy="960755"/>
            </a:xfrm>
            <a:custGeom>
              <a:avLst/>
              <a:gdLst/>
              <a:ahLst/>
              <a:cxnLst/>
              <a:rect l="l" t="t" r="r" b="b"/>
              <a:pathLst>
                <a:path w="1011555" h="960754">
                  <a:moveTo>
                    <a:pt x="1011313" y="960602"/>
                  </a:moveTo>
                  <a:lnTo>
                    <a:pt x="0" y="422884"/>
                  </a:lnTo>
                  <a:lnTo>
                    <a:pt x="24346" y="379121"/>
                  </a:lnTo>
                  <a:lnTo>
                    <a:pt x="49911" y="337153"/>
                  </a:lnTo>
                  <a:lnTo>
                    <a:pt x="76765" y="296906"/>
                  </a:lnTo>
                  <a:lnTo>
                    <a:pt x="104973" y="258307"/>
                  </a:lnTo>
                  <a:lnTo>
                    <a:pt x="134602" y="221282"/>
                  </a:lnTo>
                  <a:lnTo>
                    <a:pt x="165722" y="185758"/>
                  </a:lnTo>
                  <a:lnTo>
                    <a:pt x="198398" y="151660"/>
                  </a:lnTo>
                  <a:lnTo>
                    <a:pt x="232698" y="118916"/>
                  </a:lnTo>
                  <a:lnTo>
                    <a:pt x="268690" y="87451"/>
                  </a:lnTo>
                  <a:lnTo>
                    <a:pt x="306441" y="57193"/>
                  </a:lnTo>
                  <a:lnTo>
                    <a:pt x="346018" y="28067"/>
                  </a:lnTo>
                  <a:lnTo>
                    <a:pt x="387489" y="0"/>
                  </a:lnTo>
                  <a:lnTo>
                    <a:pt x="1011313" y="960602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94712" y="8040655"/>
              <a:ext cx="1145540" cy="537845"/>
            </a:xfrm>
            <a:custGeom>
              <a:avLst/>
              <a:gdLst/>
              <a:ahLst/>
              <a:cxnLst/>
              <a:rect l="l" t="t" r="r" b="b"/>
              <a:pathLst>
                <a:path w="1145539" h="537845">
                  <a:moveTo>
                    <a:pt x="134061" y="0"/>
                  </a:moveTo>
                  <a:lnTo>
                    <a:pt x="109518" y="48245"/>
                  </a:lnTo>
                  <a:lnTo>
                    <a:pt x="87676" y="95698"/>
                  </a:lnTo>
                  <a:lnTo>
                    <a:pt x="68459" y="142665"/>
                  </a:lnTo>
                  <a:lnTo>
                    <a:pt x="51788" y="189454"/>
                  </a:lnTo>
                  <a:lnTo>
                    <a:pt x="37589" y="236370"/>
                  </a:lnTo>
                  <a:lnTo>
                    <a:pt x="25785" y="283720"/>
                  </a:lnTo>
                  <a:lnTo>
                    <a:pt x="16298" y="331811"/>
                  </a:lnTo>
                  <a:lnTo>
                    <a:pt x="9052" y="380950"/>
                  </a:lnTo>
                  <a:lnTo>
                    <a:pt x="3972" y="431443"/>
                  </a:lnTo>
                  <a:lnTo>
                    <a:pt x="980" y="483597"/>
                  </a:lnTo>
                  <a:lnTo>
                    <a:pt x="0" y="537718"/>
                  </a:lnTo>
                  <a:lnTo>
                    <a:pt x="1145374" y="537718"/>
                  </a:lnTo>
                  <a:lnTo>
                    <a:pt x="134061" y="0"/>
                  </a:lnTo>
                  <a:close/>
                </a:path>
              </a:pathLst>
            </a:custGeom>
            <a:solidFill>
              <a:srgbClr val="F074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94712" y="8040655"/>
              <a:ext cx="1145540" cy="537845"/>
            </a:xfrm>
            <a:custGeom>
              <a:avLst/>
              <a:gdLst/>
              <a:ahLst/>
              <a:cxnLst/>
              <a:rect l="l" t="t" r="r" b="b"/>
              <a:pathLst>
                <a:path w="1145539" h="537845">
                  <a:moveTo>
                    <a:pt x="1145374" y="537718"/>
                  </a:moveTo>
                  <a:lnTo>
                    <a:pt x="0" y="537718"/>
                  </a:lnTo>
                  <a:lnTo>
                    <a:pt x="980" y="483597"/>
                  </a:lnTo>
                  <a:lnTo>
                    <a:pt x="3972" y="431443"/>
                  </a:lnTo>
                  <a:lnTo>
                    <a:pt x="9052" y="380950"/>
                  </a:lnTo>
                  <a:lnTo>
                    <a:pt x="16298" y="331811"/>
                  </a:lnTo>
                  <a:lnTo>
                    <a:pt x="25785" y="283720"/>
                  </a:lnTo>
                  <a:lnTo>
                    <a:pt x="37589" y="236370"/>
                  </a:lnTo>
                  <a:lnTo>
                    <a:pt x="51788" y="189454"/>
                  </a:lnTo>
                  <a:lnTo>
                    <a:pt x="68459" y="142665"/>
                  </a:lnTo>
                  <a:lnTo>
                    <a:pt x="87676" y="95698"/>
                  </a:lnTo>
                  <a:lnTo>
                    <a:pt x="109518" y="48245"/>
                  </a:lnTo>
                  <a:lnTo>
                    <a:pt x="134061" y="0"/>
                  </a:lnTo>
                  <a:lnTo>
                    <a:pt x="1145374" y="537718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94712" y="8578373"/>
              <a:ext cx="1145540" cy="673735"/>
            </a:xfrm>
            <a:custGeom>
              <a:avLst/>
              <a:gdLst/>
              <a:ahLst/>
              <a:cxnLst/>
              <a:rect l="l" t="t" r="r" b="b"/>
              <a:pathLst>
                <a:path w="1145539" h="673734">
                  <a:moveTo>
                    <a:pt x="1145374" y="0"/>
                  </a:moveTo>
                  <a:lnTo>
                    <a:pt x="0" y="0"/>
                  </a:lnTo>
                  <a:lnTo>
                    <a:pt x="1074" y="53656"/>
                  </a:lnTo>
                  <a:lnTo>
                    <a:pt x="4312" y="106223"/>
                  </a:lnTo>
                  <a:lnTo>
                    <a:pt x="9730" y="157757"/>
                  </a:lnTo>
                  <a:lnTo>
                    <a:pt x="17349" y="208317"/>
                  </a:lnTo>
                  <a:lnTo>
                    <a:pt x="27187" y="257962"/>
                  </a:lnTo>
                  <a:lnTo>
                    <a:pt x="39264" y="306750"/>
                  </a:lnTo>
                  <a:lnTo>
                    <a:pt x="53598" y="354741"/>
                  </a:lnTo>
                  <a:lnTo>
                    <a:pt x="70209" y="401991"/>
                  </a:lnTo>
                  <a:lnTo>
                    <a:pt x="89115" y="448561"/>
                  </a:lnTo>
                  <a:lnTo>
                    <a:pt x="110336" y="494508"/>
                  </a:lnTo>
                  <a:lnTo>
                    <a:pt x="133890" y="539890"/>
                  </a:lnTo>
                  <a:lnTo>
                    <a:pt x="159797" y="584768"/>
                  </a:lnTo>
                  <a:lnTo>
                    <a:pt x="188075" y="629198"/>
                  </a:lnTo>
                  <a:lnTo>
                    <a:pt x="218744" y="673239"/>
                  </a:lnTo>
                  <a:lnTo>
                    <a:pt x="1145374" y="0"/>
                  </a:lnTo>
                  <a:close/>
                </a:path>
              </a:pathLst>
            </a:custGeom>
            <a:solidFill>
              <a:srgbClr val="03D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94712" y="8578373"/>
              <a:ext cx="1145540" cy="673735"/>
            </a:xfrm>
            <a:custGeom>
              <a:avLst/>
              <a:gdLst/>
              <a:ahLst/>
              <a:cxnLst/>
              <a:rect l="l" t="t" r="r" b="b"/>
              <a:pathLst>
                <a:path w="1145539" h="673734">
                  <a:moveTo>
                    <a:pt x="1145374" y="0"/>
                  </a:moveTo>
                  <a:lnTo>
                    <a:pt x="218744" y="673239"/>
                  </a:lnTo>
                  <a:lnTo>
                    <a:pt x="188075" y="629198"/>
                  </a:lnTo>
                  <a:lnTo>
                    <a:pt x="159797" y="584768"/>
                  </a:lnTo>
                  <a:lnTo>
                    <a:pt x="133890" y="539890"/>
                  </a:lnTo>
                  <a:lnTo>
                    <a:pt x="110336" y="494508"/>
                  </a:lnTo>
                  <a:lnTo>
                    <a:pt x="89115" y="448561"/>
                  </a:lnTo>
                  <a:lnTo>
                    <a:pt x="70209" y="401991"/>
                  </a:lnTo>
                  <a:lnTo>
                    <a:pt x="53598" y="354741"/>
                  </a:lnTo>
                  <a:lnTo>
                    <a:pt x="39264" y="306750"/>
                  </a:lnTo>
                  <a:lnTo>
                    <a:pt x="27187" y="257962"/>
                  </a:lnTo>
                  <a:lnTo>
                    <a:pt x="17349" y="208317"/>
                  </a:lnTo>
                  <a:lnTo>
                    <a:pt x="9730" y="157757"/>
                  </a:lnTo>
                  <a:lnTo>
                    <a:pt x="4312" y="106223"/>
                  </a:lnTo>
                  <a:lnTo>
                    <a:pt x="1074" y="53656"/>
                  </a:lnTo>
                  <a:lnTo>
                    <a:pt x="0" y="0"/>
                  </a:lnTo>
                  <a:lnTo>
                    <a:pt x="1145374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13456" y="8578373"/>
              <a:ext cx="927100" cy="1144270"/>
            </a:xfrm>
            <a:custGeom>
              <a:avLst/>
              <a:gdLst/>
              <a:ahLst/>
              <a:cxnLst/>
              <a:rect l="l" t="t" r="r" b="b"/>
              <a:pathLst>
                <a:path w="927100" h="1144270">
                  <a:moveTo>
                    <a:pt x="926630" y="0"/>
                  </a:moveTo>
                  <a:lnTo>
                    <a:pt x="0" y="673239"/>
                  </a:lnTo>
                  <a:lnTo>
                    <a:pt x="30396" y="713353"/>
                  </a:lnTo>
                  <a:lnTo>
                    <a:pt x="62075" y="751803"/>
                  </a:lnTo>
                  <a:lnTo>
                    <a:pt x="95005" y="788571"/>
                  </a:lnTo>
                  <a:lnTo>
                    <a:pt x="129155" y="823640"/>
                  </a:lnTo>
                  <a:lnTo>
                    <a:pt x="164496" y="856994"/>
                  </a:lnTo>
                  <a:lnTo>
                    <a:pt x="200995" y="888617"/>
                  </a:lnTo>
                  <a:lnTo>
                    <a:pt x="238624" y="918492"/>
                  </a:lnTo>
                  <a:lnTo>
                    <a:pt x="277349" y="946601"/>
                  </a:lnTo>
                  <a:lnTo>
                    <a:pt x="317142" y="972929"/>
                  </a:lnTo>
                  <a:lnTo>
                    <a:pt x="357971" y="997458"/>
                  </a:lnTo>
                  <a:lnTo>
                    <a:pt x="399805" y="1020172"/>
                  </a:lnTo>
                  <a:lnTo>
                    <a:pt x="442614" y="1041055"/>
                  </a:lnTo>
                  <a:lnTo>
                    <a:pt x="486367" y="1060089"/>
                  </a:lnTo>
                  <a:lnTo>
                    <a:pt x="531034" y="1077257"/>
                  </a:lnTo>
                  <a:lnTo>
                    <a:pt x="576582" y="1092544"/>
                  </a:lnTo>
                  <a:lnTo>
                    <a:pt x="622983" y="1105933"/>
                  </a:lnTo>
                  <a:lnTo>
                    <a:pt x="670204" y="1117406"/>
                  </a:lnTo>
                  <a:lnTo>
                    <a:pt x="718216" y="1126947"/>
                  </a:lnTo>
                  <a:lnTo>
                    <a:pt x="766987" y="1134540"/>
                  </a:lnTo>
                  <a:lnTo>
                    <a:pt x="816487" y="1140167"/>
                  </a:lnTo>
                  <a:lnTo>
                    <a:pt x="866686" y="1143812"/>
                  </a:lnTo>
                  <a:lnTo>
                    <a:pt x="926630" y="0"/>
                  </a:lnTo>
                  <a:close/>
                </a:path>
              </a:pathLst>
            </a:custGeom>
            <a:solidFill>
              <a:srgbClr val="3CB5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13456" y="8578373"/>
              <a:ext cx="927100" cy="1144270"/>
            </a:xfrm>
            <a:custGeom>
              <a:avLst/>
              <a:gdLst/>
              <a:ahLst/>
              <a:cxnLst/>
              <a:rect l="l" t="t" r="r" b="b"/>
              <a:pathLst>
                <a:path w="927100" h="1144270">
                  <a:moveTo>
                    <a:pt x="926630" y="0"/>
                  </a:moveTo>
                  <a:lnTo>
                    <a:pt x="866686" y="1143812"/>
                  </a:lnTo>
                  <a:lnTo>
                    <a:pt x="816487" y="1140167"/>
                  </a:lnTo>
                  <a:lnTo>
                    <a:pt x="766987" y="1134540"/>
                  </a:lnTo>
                  <a:lnTo>
                    <a:pt x="718216" y="1126947"/>
                  </a:lnTo>
                  <a:lnTo>
                    <a:pt x="670204" y="1117406"/>
                  </a:lnTo>
                  <a:lnTo>
                    <a:pt x="622983" y="1105933"/>
                  </a:lnTo>
                  <a:lnTo>
                    <a:pt x="576582" y="1092544"/>
                  </a:lnTo>
                  <a:lnTo>
                    <a:pt x="531034" y="1077257"/>
                  </a:lnTo>
                  <a:lnTo>
                    <a:pt x="486367" y="1060089"/>
                  </a:lnTo>
                  <a:lnTo>
                    <a:pt x="442614" y="1041055"/>
                  </a:lnTo>
                  <a:lnTo>
                    <a:pt x="399805" y="1020172"/>
                  </a:lnTo>
                  <a:lnTo>
                    <a:pt x="357971" y="997458"/>
                  </a:lnTo>
                  <a:lnTo>
                    <a:pt x="317142" y="972929"/>
                  </a:lnTo>
                  <a:lnTo>
                    <a:pt x="277349" y="946601"/>
                  </a:lnTo>
                  <a:lnTo>
                    <a:pt x="238624" y="918492"/>
                  </a:lnTo>
                  <a:lnTo>
                    <a:pt x="200995" y="888617"/>
                  </a:lnTo>
                  <a:lnTo>
                    <a:pt x="164496" y="856994"/>
                  </a:lnTo>
                  <a:lnTo>
                    <a:pt x="129155" y="823640"/>
                  </a:lnTo>
                  <a:lnTo>
                    <a:pt x="95005" y="788571"/>
                  </a:lnTo>
                  <a:lnTo>
                    <a:pt x="62075" y="751803"/>
                  </a:lnTo>
                  <a:lnTo>
                    <a:pt x="30396" y="713353"/>
                  </a:lnTo>
                  <a:lnTo>
                    <a:pt x="0" y="673239"/>
                  </a:lnTo>
                  <a:lnTo>
                    <a:pt x="926630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80142" y="8578373"/>
              <a:ext cx="986790" cy="1145540"/>
            </a:xfrm>
            <a:custGeom>
              <a:avLst/>
              <a:gdLst/>
              <a:ahLst/>
              <a:cxnLst/>
              <a:rect l="l" t="t" r="r" b="b"/>
              <a:pathLst>
                <a:path w="986789" h="1145540">
                  <a:moveTo>
                    <a:pt x="59943" y="0"/>
                  </a:moveTo>
                  <a:lnTo>
                    <a:pt x="0" y="1143812"/>
                  </a:lnTo>
                  <a:lnTo>
                    <a:pt x="52389" y="1145526"/>
                  </a:lnTo>
                  <a:lnTo>
                    <a:pt x="104076" y="1145147"/>
                  </a:lnTo>
                  <a:lnTo>
                    <a:pt x="155037" y="1142687"/>
                  </a:lnTo>
                  <a:lnTo>
                    <a:pt x="205249" y="1138158"/>
                  </a:lnTo>
                  <a:lnTo>
                    <a:pt x="254689" y="1131568"/>
                  </a:lnTo>
                  <a:lnTo>
                    <a:pt x="303335" y="1122931"/>
                  </a:lnTo>
                  <a:lnTo>
                    <a:pt x="351163" y="1112255"/>
                  </a:lnTo>
                  <a:lnTo>
                    <a:pt x="398151" y="1099553"/>
                  </a:lnTo>
                  <a:lnTo>
                    <a:pt x="444276" y="1084836"/>
                  </a:lnTo>
                  <a:lnTo>
                    <a:pt x="489514" y="1068113"/>
                  </a:lnTo>
                  <a:lnTo>
                    <a:pt x="533844" y="1049397"/>
                  </a:lnTo>
                  <a:lnTo>
                    <a:pt x="577242" y="1028698"/>
                  </a:lnTo>
                  <a:lnTo>
                    <a:pt x="619685" y="1006026"/>
                  </a:lnTo>
                  <a:lnTo>
                    <a:pt x="661151" y="981393"/>
                  </a:lnTo>
                  <a:lnTo>
                    <a:pt x="701616" y="954810"/>
                  </a:lnTo>
                  <a:lnTo>
                    <a:pt x="741057" y="926287"/>
                  </a:lnTo>
                  <a:lnTo>
                    <a:pt x="779453" y="895836"/>
                  </a:lnTo>
                  <a:lnTo>
                    <a:pt x="816779" y="863467"/>
                  </a:lnTo>
                  <a:lnTo>
                    <a:pt x="853014" y="829192"/>
                  </a:lnTo>
                  <a:lnTo>
                    <a:pt x="888133" y="793020"/>
                  </a:lnTo>
                  <a:lnTo>
                    <a:pt x="922115" y="754964"/>
                  </a:lnTo>
                  <a:lnTo>
                    <a:pt x="954936" y="715033"/>
                  </a:lnTo>
                  <a:lnTo>
                    <a:pt x="986574" y="673239"/>
                  </a:lnTo>
                  <a:lnTo>
                    <a:pt x="59943" y="0"/>
                  </a:lnTo>
                  <a:close/>
                </a:path>
              </a:pathLst>
            </a:custGeom>
            <a:solidFill>
              <a:srgbClr val="FFB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180142" y="8578373"/>
              <a:ext cx="986790" cy="1145540"/>
            </a:xfrm>
            <a:custGeom>
              <a:avLst/>
              <a:gdLst/>
              <a:ahLst/>
              <a:cxnLst/>
              <a:rect l="l" t="t" r="r" b="b"/>
              <a:pathLst>
                <a:path w="986789" h="1145540">
                  <a:moveTo>
                    <a:pt x="59943" y="0"/>
                  </a:moveTo>
                  <a:lnTo>
                    <a:pt x="986574" y="673239"/>
                  </a:lnTo>
                  <a:lnTo>
                    <a:pt x="954936" y="715033"/>
                  </a:lnTo>
                  <a:lnTo>
                    <a:pt x="922115" y="754964"/>
                  </a:lnTo>
                  <a:lnTo>
                    <a:pt x="888133" y="793020"/>
                  </a:lnTo>
                  <a:lnTo>
                    <a:pt x="853014" y="829192"/>
                  </a:lnTo>
                  <a:lnTo>
                    <a:pt x="816779" y="863467"/>
                  </a:lnTo>
                  <a:lnTo>
                    <a:pt x="779453" y="895836"/>
                  </a:lnTo>
                  <a:lnTo>
                    <a:pt x="741057" y="926287"/>
                  </a:lnTo>
                  <a:lnTo>
                    <a:pt x="701616" y="954810"/>
                  </a:lnTo>
                  <a:lnTo>
                    <a:pt x="661151" y="981393"/>
                  </a:lnTo>
                  <a:lnTo>
                    <a:pt x="619685" y="1006026"/>
                  </a:lnTo>
                  <a:lnTo>
                    <a:pt x="577242" y="1028698"/>
                  </a:lnTo>
                  <a:lnTo>
                    <a:pt x="533844" y="1049397"/>
                  </a:lnTo>
                  <a:lnTo>
                    <a:pt x="489514" y="1068113"/>
                  </a:lnTo>
                  <a:lnTo>
                    <a:pt x="444276" y="1084836"/>
                  </a:lnTo>
                  <a:lnTo>
                    <a:pt x="398151" y="1099553"/>
                  </a:lnTo>
                  <a:lnTo>
                    <a:pt x="351163" y="1112255"/>
                  </a:lnTo>
                  <a:lnTo>
                    <a:pt x="303335" y="1122931"/>
                  </a:lnTo>
                  <a:lnTo>
                    <a:pt x="254689" y="1131568"/>
                  </a:lnTo>
                  <a:lnTo>
                    <a:pt x="205249" y="1138158"/>
                  </a:lnTo>
                  <a:lnTo>
                    <a:pt x="155037" y="1142687"/>
                  </a:lnTo>
                  <a:lnTo>
                    <a:pt x="104076" y="1145147"/>
                  </a:lnTo>
                  <a:lnTo>
                    <a:pt x="52389" y="1145526"/>
                  </a:lnTo>
                  <a:lnTo>
                    <a:pt x="0" y="1143812"/>
                  </a:lnTo>
                  <a:lnTo>
                    <a:pt x="59943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40086" y="8076266"/>
              <a:ext cx="1148080" cy="1175385"/>
            </a:xfrm>
            <a:custGeom>
              <a:avLst/>
              <a:gdLst/>
              <a:ahLst/>
              <a:cxnLst/>
              <a:rect l="l" t="t" r="r" b="b"/>
              <a:pathLst>
                <a:path w="1148079" h="1175384">
                  <a:moveTo>
                    <a:pt x="1029462" y="0"/>
                  </a:moveTo>
                  <a:lnTo>
                    <a:pt x="0" y="502107"/>
                  </a:lnTo>
                  <a:lnTo>
                    <a:pt x="926630" y="1175346"/>
                  </a:lnTo>
                  <a:lnTo>
                    <a:pt x="954852" y="1134789"/>
                  </a:lnTo>
                  <a:lnTo>
                    <a:pt x="981169" y="1093459"/>
                  </a:lnTo>
                  <a:lnTo>
                    <a:pt x="1005574" y="1051406"/>
                  </a:lnTo>
                  <a:lnTo>
                    <a:pt x="1028065" y="1008680"/>
                  </a:lnTo>
                  <a:lnTo>
                    <a:pt x="1048636" y="965332"/>
                  </a:lnTo>
                  <a:lnTo>
                    <a:pt x="1067283" y="921412"/>
                  </a:lnTo>
                  <a:lnTo>
                    <a:pt x="1084001" y="876970"/>
                  </a:lnTo>
                  <a:lnTo>
                    <a:pt x="1098788" y="832055"/>
                  </a:lnTo>
                  <a:lnTo>
                    <a:pt x="1111637" y="786719"/>
                  </a:lnTo>
                  <a:lnTo>
                    <a:pt x="1122545" y="741010"/>
                  </a:lnTo>
                  <a:lnTo>
                    <a:pt x="1131507" y="694980"/>
                  </a:lnTo>
                  <a:lnTo>
                    <a:pt x="1138518" y="648679"/>
                  </a:lnTo>
                  <a:lnTo>
                    <a:pt x="1143576" y="602156"/>
                  </a:lnTo>
                  <a:lnTo>
                    <a:pt x="1146674" y="555461"/>
                  </a:lnTo>
                  <a:lnTo>
                    <a:pt x="1147809" y="508645"/>
                  </a:lnTo>
                  <a:lnTo>
                    <a:pt x="1146976" y="461758"/>
                  </a:lnTo>
                  <a:lnTo>
                    <a:pt x="1144172" y="414850"/>
                  </a:lnTo>
                  <a:lnTo>
                    <a:pt x="1139390" y="367971"/>
                  </a:lnTo>
                  <a:lnTo>
                    <a:pt x="1132628" y="321172"/>
                  </a:lnTo>
                  <a:lnTo>
                    <a:pt x="1123881" y="274501"/>
                  </a:lnTo>
                  <a:lnTo>
                    <a:pt x="1113144" y="228010"/>
                  </a:lnTo>
                  <a:lnTo>
                    <a:pt x="1100413" y="181748"/>
                  </a:lnTo>
                  <a:lnTo>
                    <a:pt x="1085684" y="135766"/>
                  </a:lnTo>
                  <a:lnTo>
                    <a:pt x="1068952" y="90114"/>
                  </a:lnTo>
                  <a:lnTo>
                    <a:pt x="1050212" y="44842"/>
                  </a:lnTo>
                  <a:lnTo>
                    <a:pt x="1029462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240086" y="8076266"/>
              <a:ext cx="1148080" cy="1175385"/>
            </a:xfrm>
            <a:custGeom>
              <a:avLst/>
              <a:gdLst/>
              <a:ahLst/>
              <a:cxnLst/>
              <a:rect l="l" t="t" r="r" b="b"/>
              <a:pathLst>
                <a:path w="1148079" h="1175384">
                  <a:moveTo>
                    <a:pt x="0" y="502107"/>
                  </a:moveTo>
                  <a:lnTo>
                    <a:pt x="1029462" y="0"/>
                  </a:lnTo>
                  <a:lnTo>
                    <a:pt x="1050212" y="44842"/>
                  </a:lnTo>
                  <a:lnTo>
                    <a:pt x="1068952" y="90114"/>
                  </a:lnTo>
                  <a:lnTo>
                    <a:pt x="1085684" y="135766"/>
                  </a:lnTo>
                  <a:lnTo>
                    <a:pt x="1100413" y="181748"/>
                  </a:lnTo>
                  <a:lnTo>
                    <a:pt x="1113144" y="228010"/>
                  </a:lnTo>
                  <a:lnTo>
                    <a:pt x="1123881" y="274501"/>
                  </a:lnTo>
                  <a:lnTo>
                    <a:pt x="1132628" y="321172"/>
                  </a:lnTo>
                  <a:lnTo>
                    <a:pt x="1139390" y="367971"/>
                  </a:lnTo>
                  <a:lnTo>
                    <a:pt x="1144172" y="414850"/>
                  </a:lnTo>
                  <a:lnTo>
                    <a:pt x="1146976" y="461758"/>
                  </a:lnTo>
                  <a:lnTo>
                    <a:pt x="1147809" y="508645"/>
                  </a:lnTo>
                  <a:lnTo>
                    <a:pt x="1146674" y="555461"/>
                  </a:lnTo>
                  <a:lnTo>
                    <a:pt x="1143576" y="602156"/>
                  </a:lnTo>
                  <a:lnTo>
                    <a:pt x="1138518" y="648679"/>
                  </a:lnTo>
                  <a:lnTo>
                    <a:pt x="1131507" y="694980"/>
                  </a:lnTo>
                  <a:lnTo>
                    <a:pt x="1122545" y="741010"/>
                  </a:lnTo>
                  <a:lnTo>
                    <a:pt x="1111637" y="786719"/>
                  </a:lnTo>
                  <a:lnTo>
                    <a:pt x="1098788" y="832055"/>
                  </a:lnTo>
                  <a:lnTo>
                    <a:pt x="1084001" y="876970"/>
                  </a:lnTo>
                  <a:lnTo>
                    <a:pt x="1067283" y="921412"/>
                  </a:lnTo>
                  <a:lnTo>
                    <a:pt x="1048636" y="965332"/>
                  </a:lnTo>
                  <a:lnTo>
                    <a:pt x="1028065" y="1008680"/>
                  </a:lnTo>
                  <a:lnTo>
                    <a:pt x="1005574" y="1051406"/>
                  </a:lnTo>
                  <a:lnTo>
                    <a:pt x="981169" y="1093459"/>
                  </a:lnTo>
                  <a:lnTo>
                    <a:pt x="954852" y="1134789"/>
                  </a:lnTo>
                  <a:lnTo>
                    <a:pt x="926630" y="1175346"/>
                  </a:lnTo>
                  <a:lnTo>
                    <a:pt x="0" y="502107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240086" y="7432999"/>
              <a:ext cx="1029969" cy="1145540"/>
            </a:xfrm>
            <a:custGeom>
              <a:avLst/>
              <a:gdLst/>
              <a:ahLst/>
              <a:cxnLst/>
              <a:rect l="l" t="t" r="r" b="b"/>
              <a:pathLst>
                <a:path w="1029970" h="1145540">
                  <a:moveTo>
                    <a:pt x="0" y="0"/>
                  </a:moveTo>
                  <a:lnTo>
                    <a:pt x="0" y="1145374"/>
                  </a:lnTo>
                  <a:lnTo>
                    <a:pt x="1029462" y="643267"/>
                  </a:lnTo>
                  <a:lnTo>
                    <a:pt x="1006563" y="598508"/>
                  </a:lnTo>
                  <a:lnTo>
                    <a:pt x="982256" y="555210"/>
                  </a:lnTo>
                  <a:lnTo>
                    <a:pt x="956568" y="513393"/>
                  </a:lnTo>
                  <a:lnTo>
                    <a:pt x="929527" y="473072"/>
                  </a:lnTo>
                  <a:lnTo>
                    <a:pt x="901163" y="434267"/>
                  </a:lnTo>
                  <a:lnTo>
                    <a:pt x="871504" y="396995"/>
                  </a:lnTo>
                  <a:lnTo>
                    <a:pt x="840578" y="361274"/>
                  </a:lnTo>
                  <a:lnTo>
                    <a:pt x="808414" y="327122"/>
                  </a:lnTo>
                  <a:lnTo>
                    <a:pt x="775041" y="294557"/>
                  </a:lnTo>
                  <a:lnTo>
                    <a:pt x="740486" y="263596"/>
                  </a:lnTo>
                  <a:lnTo>
                    <a:pt x="704779" y="234257"/>
                  </a:lnTo>
                  <a:lnTo>
                    <a:pt x="667948" y="206558"/>
                  </a:lnTo>
                  <a:lnTo>
                    <a:pt x="630022" y="180517"/>
                  </a:lnTo>
                  <a:lnTo>
                    <a:pt x="591028" y="156152"/>
                  </a:lnTo>
                  <a:lnTo>
                    <a:pt x="550997" y="133480"/>
                  </a:lnTo>
                  <a:lnTo>
                    <a:pt x="509955" y="112519"/>
                  </a:lnTo>
                  <a:lnTo>
                    <a:pt x="467932" y="93288"/>
                  </a:lnTo>
                  <a:lnTo>
                    <a:pt x="424956" y="75804"/>
                  </a:lnTo>
                  <a:lnTo>
                    <a:pt x="381055" y="60084"/>
                  </a:lnTo>
                  <a:lnTo>
                    <a:pt x="336259" y="46148"/>
                  </a:lnTo>
                  <a:lnTo>
                    <a:pt x="290596" y="34011"/>
                  </a:lnTo>
                  <a:lnTo>
                    <a:pt x="244093" y="23693"/>
                  </a:lnTo>
                  <a:lnTo>
                    <a:pt x="196781" y="15211"/>
                  </a:lnTo>
                  <a:lnTo>
                    <a:pt x="148687" y="8583"/>
                  </a:lnTo>
                  <a:lnTo>
                    <a:pt x="99840" y="3826"/>
                  </a:lnTo>
                  <a:lnTo>
                    <a:pt x="50268" y="9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240086" y="7432999"/>
              <a:ext cx="1029969" cy="1145540"/>
            </a:xfrm>
            <a:custGeom>
              <a:avLst/>
              <a:gdLst/>
              <a:ahLst/>
              <a:cxnLst/>
              <a:rect l="l" t="t" r="r" b="b"/>
              <a:pathLst>
                <a:path w="1029970" h="1145540">
                  <a:moveTo>
                    <a:pt x="0" y="1145374"/>
                  </a:moveTo>
                  <a:lnTo>
                    <a:pt x="0" y="0"/>
                  </a:lnTo>
                  <a:lnTo>
                    <a:pt x="50268" y="959"/>
                  </a:lnTo>
                  <a:lnTo>
                    <a:pt x="99840" y="3826"/>
                  </a:lnTo>
                  <a:lnTo>
                    <a:pt x="148687" y="8583"/>
                  </a:lnTo>
                  <a:lnTo>
                    <a:pt x="196781" y="15211"/>
                  </a:lnTo>
                  <a:lnTo>
                    <a:pt x="244093" y="23693"/>
                  </a:lnTo>
                  <a:lnTo>
                    <a:pt x="290596" y="34011"/>
                  </a:lnTo>
                  <a:lnTo>
                    <a:pt x="336259" y="46148"/>
                  </a:lnTo>
                  <a:lnTo>
                    <a:pt x="381055" y="60084"/>
                  </a:lnTo>
                  <a:lnTo>
                    <a:pt x="424956" y="75804"/>
                  </a:lnTo>
                  <a:lnTo>
                    <a:pt x="467932" y="93288"/>
                  </a:lnTo>
                  <a:lnTo>
                    <a:pt x="509955" y="112519"/>
                  </a:lnTo>
                  <a:lnTo>
                    <a:pt x="550997" y="133480"/>
                  </a:lnTo>
                  <a:lnTo>
                    <a:pt x="591028" y="156152"/>
                  </a:lnTo>
                  <a:lnTo>
                    <a:pt x="630022" y="180517"/>
                  </a:lnTo>
                  <a:lnTo>
                    <a:pt x="667948" y="206558"/>
                  </a:lnTo>
                  <a:lnTo>
                    <a:pt x="704779" y="234257"/>
                  </a:lnTo>
                  <a:lnTo>
                    <a:pt x="740486" y="263596"/>
                  </a:lnTo>
                  <a:lnTo>
                    <a:pt x="775041" y="294557"/>
                  </a:lnTo>
                  <a:lnTo>
                    <a:pt x="808414" y="327122"/>
                  </a:lnTo>
                  <a:lnTo>
                    <a:pt x="840578" y="361274"/>
                  </a:lnTo>
                  <a:lnTo>
                    <a:pt x="871504" y="396995"/>
                  </a:lnTo>
                  <a:lnTo>
                    <a:pt x="901163" y="434267"/>
                  </a:lnTo>
                  <a:lnTo>
                    <a:pt x="929527" y="473072"/>
                  </a:lnTo>
                  <a:lnTo>
                    <a:pt x="956568" y="513393"/>
                  </a:lnTo>
                  <a:lnTo>
                    <a:pt x="982256" y="555210"/>
                  </a:lnTo>
                  <a:lnTo>
                    <a:pt x="1006563" y="598508"/>
                  </a:lnTo>
                  <a:lnTo>
                    <a:pt x="1029462" y="643267"/>
                  </a:lnTo>
                  <a:lnTo>
                    <a:pt x="0" y="114537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365229" y="5772787"/>
            <a:ext cx="5505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36%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30813" y="6686680"/>
            <a:ext cx="5060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31%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183113" y="5872101"/>
            <a:ext cx="5029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75035" y="5298823"/>
            <a:ext cx="5029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12%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34629" y="7729163"/>
            <a:ext cx="37846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30" dirty="0">
                <a:solidFill>
                  <a:srgbClr val="FFFFFF"/>
                </a:solidFill>
                <a:latin typeface="Arial"/>
                <a:cs typeface="Arial"/>
              </a:rPr>
              <a:t>18%</a:t>
            </a:r>
            <a:endParaRPr sz="14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78235" y="8523992"/>
            <a:ext cx="36322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70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4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04606" y="9208266"/>
            <a:ext cx="38100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16%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81861" y="9159232"/>
            <a:ext cx="37909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30" dirty="0">
                <a:solidFill>
                  <a:srgbClr val="FFFFFF"/>
                </a:solidFill>
                <a:latin typeface="Arial"/>
                <a:cs typeface="Arial"/>
              </a:rPr>
              <a:t>14%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08688" y="8704152"/>
            <a:ext cx="38925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49274" y="8217299"/>
            <a:ext cx="30797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25" dirty="0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57715" y="7843942"/>
            <a:ext cx="30797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25" dirty="0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01504" y="7641011"/>
            <a:ext cx="29273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7%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51266" y="7167750"/>
            <a:ext cx="30035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686868"/>
                </a:solidFill>
                <a:latin typeface="Arial"/>
                <a:cs typeface="Arial"/>
              </a:rPr>
              <a:t>2%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192682" y="5914453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431714" y="5903978"/>
            <a:ext cx="8769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much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admin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192682" y="6138811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431714" y="6128338"/>
            <a:ext cx="14922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see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what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reps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up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to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92682" y="636317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F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431714" y="6352696"/>
            <a:ext cx="2189480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3B1852"/>
                </a:solidFill>
                <a:latin typeface="Arial"/>
                <a:cs typeface="Arial"/>
              </a:rPr>
              <a:t>Processes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complex and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long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see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what’s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happening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with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customers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192682" y="6587528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3951411" y="7410963"/>
            <a:ext cx="2393315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Needs</a:t>
            </a:r>
            <a:r>
              <a:rPr sz="1300" spc="-7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Jan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60" dirty="0">
                <a:solidFill>
                  <a:srgbClr val="EB008B"/>
                </a:solidFill>
                <a:latin typeface="Arial"/>
                <a:cs typeface="Arial"/>
              </a:rPr>
              <a:t>to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Jun</a:t>
            </a:r>
            <a:r>
              <a:rPr sz="1300" spc="-7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0" dirty="0">
                <a:solidFill>
                  <a:srgbClr val="EB008B"/>
                </a:solidFill>
                <a:latin typeface="Arial"/>
                <a:cs typeface="Arial"/>
              </a:rPr>
              <a:t>2021</a:t>
            </a:r>
            <a:r>
              <a:rPr sz="1300" spc="-6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(SA)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South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Africa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only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70" dirty="0">
                <a:solidFill>
                  <a:srgbClr val="3C1152"/>
                </a:solidFill>
                <a:latin typeface="Arial"/>
                <a:cs typeface="Arial"/>
              </a:rPr>
              <a:t>-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Data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not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supplied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for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other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3C1152"/>
                </a:solidFill>
                <a:latin typeface="Arial"/>
                <a:cs typeface="Arial"/>
              </a:rPr>
              <a:t>regions</a:t>
            </a:r>
            <a:endParaRPr sz="7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964114" y="7892466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203142" y="7881992"/>
            <a:ext cx="15665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Visibility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into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3B1852"/>
                </a:solidFill>
                <a:latin typeface="Arial"/>
                <a:cs typeface="Arial"/>
              </a:rPr>
              <a:t>sales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reps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activity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964114" y="8116823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203142" y="8106350"/>
            <a:ext cx="18624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Increase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order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accuracy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and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process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964114" y="8341182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F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4203142" y="8330708"/>
            <a:ext cx="14478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Better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planning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(for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my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reps)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964114" y="856554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4203142" y="8555066"/>
            <a:ext cx="22860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solidFill>
                  <a:srgbClr val="3B1852"/>
                </a:solidFill>
                <a:latin typeface="Arial"/>
                <a:cs typeface="Arial"/>
              </a:rPr>
              <a:t>Ensure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customers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being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visited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frequently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964114" y="8789899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0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203142" y="8779425"/>
            <a:ext cx="12757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Visibility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into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3B1852"/>
                </a:solidFill>
                <a:latin typeface="Arial"/>
                <a:cs typeface="Arial"/>
              </a:rPr>
              <a:t>sales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orders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964114" y="9014256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074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203142" y="9003782"/>
            <a:ext cx="24898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Collection of information and</a:t>
            </a:r>
            <a:r>
              <a:rPr sz="900" spc="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photos during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visits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964114" y="923861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7E3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203142" y="9228142"/>
            <a:ext cx="15551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Better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planning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(for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Managers)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964114" y="946296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1D00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4203142" y="9452500"/>
            <a:ext cx="1598295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Digital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catalogue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and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price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lists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Mobile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App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964114" y="9687318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B9B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166095" y="7387520"/>
            <a:ext cx="9525" cy="116839"/>
          </a:xfrm>
          <a:custGeom>
            <a:avLst/>
            <a:gdLst/>
            <a:ahLst/>
            <a:cxnLst/>
            <a:rect l="l" t="t" r="r" b="b"/>
            <a:pathLst>
              <a:path w="9525" h="116840">
                <a:moveTo>
                  <a:pt x="0" y="0"/>
                </a:moveTo>
                <a:lnTo>
                  <a:pt x="9232" y="116598"/>
                </a:lnTo>
              </a:path>
            </a:pathLst>
          </a:custGeom>
          <a:ln w="1269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12"/>
            <a:ext cx="7560309" cy="3975735"/>
            <a:chOff x="0" y="12"/>
            <a:chExt cx="7560309" cy="39757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"/>
              <a:ext cx="7559992" cy="3962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7559992" cy="39624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50265" y="3332683"/>
              <a:ext cx="6459855" cy="643255"/>
            </a:xfrm>
            <a:custGeom>
              <a:avLst/>
              <a:gdLst/>
              <a:ahLst/>
              <a:cxnLst/>
              <a:rect l="l" t="t" r="r" b="b"/>
              <a:pathLst>
                <a:path w="6459855" h="643254">
                  <a:moveTo>
                    <a:pt x="6459461" y="0"/>
                  </a:moveTo>
                  <a:lnTo>
                    <a:pt x="0" y="0"/>
                  </a:lnTo>
                  <a:lnTo>
                    <a:pt x="0" y="642962"/>
                  </a:lnTo>
                  <a:lnTo>
                    <a:pt x="6459461" y="642962"/>
                  </a:lnTo>
                  <a:lnTo>
                    <a:pt x="64594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/>
              <a:t>Pain</a:t>
            </a:r>
            <a:r>
              <a:rPr spc="-85" dirty="0"/>
              <a:t> </a:t>
            </a:r>
            <a:r>
              <a:rPr spc="-10" dirty="0"/>
              <a:t>Points</a:t>
            </a:r>
            <a:r>
              <a:rPr spc="-85" dirty="0"/>
              <a:t> </a:t>
            </a:r>
            <a:r>
              <a:rPr dirty="0"/>
              <a:t>&amp;</a:t>
            </a:r>
            <a:r>
              <a:rPr spc="-85" dirty="0"/>
              <a:t> </a:t>
            </a:r>
            <a:r>
              <a:rPr dirty="0"/>
              <a:t>Needs</a:t>
            </a:r>
            <a:r>
              <a:rPr spc="-85" dirty="0"/>
              <a:t> </a:t>
            </a:r>
            <a:r>
              <a:rPr spc="-25" dirty="0"/>
              <a:t>(SA)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0" dirty="0">
                <a:latin typeface="Arial"/>
                <a:cs typeface="Arial"/>
              </a:rPr>
              <a:t>January</a:t>
            </a:r>
            <a:r>
              <a:rPr sz="1400" b="0" spc="3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until</a:t>
            </a:r>
            <a:r>
              <a:rPr sz="1400" b="0" spc="3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December</a:t>
            </a:r>
            <a:r>
              <a:rPr sz="1400" b="0" spc="30" dirty="0">
                <a:latin typeface="Arial"/>
                <a:cs typeface="Arial"/>
              </a:rPr>
              <a:t> </a:t>
            </a:r>
            <a:r>
              <a:rPr sz="1400" b="0" spc="-20" dirty="0">
                <a:latin typeface="Arial"/>
                <a:cs typeface="Arial"/>
              </a:rPr>
              <a:t>2021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2157" y="3777609"/>
            <a:ext cx="26758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Number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of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Discovery</a:t>
            </a: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calls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EB008B"/>
                </a:solidFill>
                <a:latin typeface="Arial"/>
                <a:cs typeface="Arial"/>
              </a:rPr>
              <a:t>on</a:t>
            </a:r>
            <a:r>
              <a:rPr sz="1300" spc="-3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EB008B"/>
                </a:solidFill>
                <a:latin typeface="Arial"/>
                <a:cs typeface="Arial"/>
              </a:rPr>
              <a:t>record: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9968" y="5432902"/>
            <a:ext cx="2331720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Pain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EB008B"/>
                </a:solidFill>
                <a:latin typeface="Arial"/>
                <a:cs typeface="Arial"/>
              </a:rPr>
              <a:t>Points</a:t>
            </a:r>
            <a:r>
              <a:rPr sz="1300" spc="-5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Year</a:t>
            </a:r>
            <a:r>
              <a:rPr sz="1300" spc="-5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0" dirty="0">
                <a:solidFill>
                  <a:srgbClr val="EB008B"/>
                </a:solidFill>
                <a:latin typeface="Arial"/>
                <a:cs typeface="Arial"/>
              </a:rPr>
              <a:t>2021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(SA)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Data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gathered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by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40" dirty="0">
                <a:solidFill>
                  <a:srgbClr val="3C1152"/>
                </a:solidFill>
                <a:latin typeface="Arial"/>
                <a:cs typeface="Arial"/>
              </a:rPr>
              <a:t>SDRs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&amp;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30" dirty="0">
                <a:solidFill>
                  <a:srgbClr val="3C1152"/>
                </a:solidFill>
                <a:latin typeface="Arial"/>
                <a:cs typeface="Arial"/>
              </a:rPr>
              <a:t>AEs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during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Discovery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3C1152"/>
                </a:solidFill>
                <a:latin typeface="Arial"/>
                <a:cs typeface="Arial"/>
              </a:rPr>
              <a:t>Calls</a:t>
            </a:r>
            <a:endParaRPr sz="75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5190566"/>
            <a:ext cx="92238" cy="75004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3295860" y="3947061"/>
            <a:ext cx="972185" cy="876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650" b="1" spc="-65" dirty="0">
                <a:solidFill>
                  <a:srgbClr val="3B1852"/>
                </a:solidFill>
                <a:latin typeface="Arial"/>
                <a:cs typeface="Arial"/>
              </a:rPr>
              <a:t>385</a:t>
            </a:r>
            <a:endParaRPr sz="4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(Salesforce)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950795" y="5016543"/>
            <a:ext cx="2302510" cy="2297430"/>
            <a:chOff x="3950795" y="5016543"/>
            <a:chExt cx="2302510" cy="2297430"/>
          </a:xfrm>
        </p:grpSpPr>
        <p:sp>
          <p:nvSpPr>
            <p:cNvPr id="19" name="object 19"/>
            <p:cNvSpPr/>
            <p:nvPr/>
          </p:nvSpPr>
          <p:spPr>
            <a:xfrm>
              <a:off x="4093327" y="5019718"/>
              <a:ext cx="1011555" cy="1145540"/>
            </a:xfrm>
            <a:custGeom>
              <a:avLst/>
              <a:gdLst/>
              <a:ahLst/>
              <a:cxnLst/>
              <a:rect l="l" t="t" r="r" b="b"/>
              <a:pathLst>
                <a:path w="1011554" h="1145539">
                  <a:moveTo>
                    <a:pt x="1011313" y="0"/>
                  </a:moveTo>
                  <a:lnTo>
                    <a:pt x="961914" y="1006"/>
                  </a:lnTo>
                  <a:lnTo>
                    <a:pt x="913010" y="4010"/>
                  </a:lnTo>
                  <a:lnTo>
                    <a:pt x="864644" y="8983"/>
                  </a:lnTo>
                  <a:lnTo>
                    <a:pt x="816859" y="15902"/>
                  </a:lnTo>
                  <a:lnTo>
                    <a:pt x="769699" y="24739"/>
                  </a:lnTo>
                  <a:lnTo>
                    <a:pt x="723207" y="35469"/>
                  </a:lnTo>
                  <a:lnTo>
                    <a:pt x="677425" y="48066"/>
                  </a:lnTo>
                  <a:lnTo>
                    <a:pt x="632398" y="62504"/>
                  </a:lnTo>
                  <a:lnTo>
                    <a:pt x="588167" y="78757"/>
                  </a:lnTo>
                  <a:lnTo>
                    <a:pt x="544777" y="96799"/>
                  </a:lnTo>
                  <a:lnTo>
                    <a:pt x="502270" y="116604"/>
                  </a:lnTo>
                  <a:lnTo>
                    <a:pt x="460690" y="138147"/>
                  </a:lnTo>
                  <a:lnTo>
                    <a:pt x="420079" y="161401"/>
                  </a:lnTo>
                  <a:lnTo>
                    <a:pt x="380481" y="186340"/>
                  </a:lnTo>
                  <a:lnTo>
                    <a:pt x="341939" y="212940"/>
                  </a:lnTo>
                  <a:lnTo>
                    <a:pt x="304496" y="241172"/>
                  </a:lnTo>
                  <a:lnTo>
                    <a:pt x="268195" y="271013"/>
                  </a:lnTo>
                  <a:lnTo>
                    <a:pt x="233079" y="302436"/>
                  </a:lnTo>
                  <a:lnTo>
                    <a:pt x="199192" y="335415"/>
                  </a:lnTo>
                  <a:lnTo>
                    <a:pt x="166576" y="369923"/>
                  </a:lnTo>
                  <a:lnTo>
                    <a:pt x="135275" y="405936"/>
                  </a:lnTo>
                  <a:lnTo>
                    <a:pt x="105332" y="443427"/>
                  </a:lnTo>
                  <a:lnTo>
                    <a:pt x="76789" y="482371"/>
                  </a:lnTo>
                  <a:lnTo>
                    <a:pt x="49691" y="522741"/>
                  </a:lnTo>
                  <a:lnTo>
                    <a:pt x="24080" y="564511"/>
                  </a:lnTo>
                  <a:lnTo>
                    <a:pt x="0" y="607656"/>
                  </a:lnTo>
                  <a:lnTo>
                    <a:pt x="1011313" y="1145374"/>
                  </a:lnTo>
                  <a:lnTo>
                    <a:pt x="1011313" y="0"/>
                  </a:lnTo>
                  <a:close/>
                </a:path>
              </a:pathLst>
            </a:custGeom>
            <a:solidFill>
              <a:srgbClr val="3CB5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53970" y="5627375"/>
              <a:ext cx="1151255" cy="1274445"/>
            </a:xfrm>
            <a:custGeom>
              <a:avLst/>
              <a:gdLst/>
              <a:ahLst/>
              <a:cxnLst/>
              <a:rect l="l" t="t" r="r" b="b"/>
              <a:pathLst>
                <a:path w="1151254" h="1274445">
                  <a:moveTo>
                    <a:pt x="139356" y="0"/>
                  </a:moveTo>
                  <a:lnTo>
                    <a:pt x="116230" y="45688"/>
                  </a:lnTo>
                  <a:lnTo>
                    <a:pt x="95213" y="91764"/>
                  </a:lnTo>
                  <a:lnTo>
                    <a:pt x="76301" y="138182"/>
                  </a:lnTo>
                  <a:lnTo>
                    <a:pt x="59489" y="184895"/>
                  </a:lnTo>
                  <a:lnTo>
                    <a:pt x="44772" y="231856"/>
                  </a:lnTo>
                  <a:lnTo>
                    <a:pt x="32145" y="279020"/>
                  </a:lnTo>
                  <a:lnTo>
                    <a:pt x="21603" y="326340"/>
                  </a:lnTo>
                  <a:lnTo>
                    <a:pt x="13141" y="373769"/>
                  </a:lnTo>
                  <a:lnTo>
                    <a:pt x="6755" y="421261"/>
                  </a:lnTo>
                  <a:lnTo>
                    <a:pt x="2439" y="468771"/>
                  </a:lnTo>
                  <a:lnTo>
                    <a:pt x="189" y="516250"/>
                  </a:lnTo>
                  <a:lnTo>
                    <a:pt x="0" y="563654"/>
                  </a:lnTo>
                  <a:lnTo>
                    <a:pt x="1866" y="610936"/>
                  </a:lnTo>
                  <a:lnTo>
                    <a:pt x="5784" y="658048"/>
                  </a:lnTo>
                  <a:lnTo>
                    <a:pt x="11747" y="704946"/>
                  </a:lnTo>
                  <a:lnTo>
                    <a:pt x="19752" y="751583"/>
                  </a:lnTo>
                  <a:lnTo>
                    <a:pt x="29794" y="797911"/>
                  </a:lnTo>
                  <a:lnTo>
                    <a:pt x="41866" y="843886"/>
                  </a:lnTo>
                  <a:lnTo>
                    <a:pt x="55966" y="889459"/>
                  </a:lnTo>
                  <a:lnTo>
                    <a:pt x="72087" y="934586"/>
                  </a:lnTo>
                  <a:lnTo>
                    <a:pt x="90225" y="979220"/>
                  </a:lnTo>
                  <a:lnTo>
                    <a:pt x="110375" y="1023314"/>
                  </a:lnTo>
                  <a:lnTo>
                    <a:pt x="132532" y="1066822"/>
                  </a:lnTo>
                  <a:lnTo>
                    <a:pt x="156691" y="1109698"/>
                  </a:lnTo>
                  <a:lnTo>
                    <a:pt x="182847" y="1151895"/>
                  </a:lnTo>
                  <a:lnTo>
                    <a:pt x="210996" y="1193367"/>
                  </a:lnTo>
                  <a:lnTo>
                    <a:pt x="241133" y="1234067"/>
                  </a:lnTo>
                  <a:lnTo>
                    <a:pt x="273252" y="1273949"/>
                  </a:lnTo>
                  <a:lnTo>
                    <a:pt x="1150670" y="537717"/>
                  </a:lnTo>
                  <a:lnTo>
                    <a:pt x="139356" y="0"/>
                  </a:lnTo>
                  <a:close/>
                </a:path>
              </a:pathLst>
            </a:custGeom>
            <a:solidFill>
              <a:srgbClr val="FFB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3970" y="5627375"/>
              <a:ext cx="1151255" cy="1274445"/>
            </a:xfrm>
            <a:custGeom>
              <a:avLst/>
              <a:gdLst/>
              <a:ahLst/>
              <a:cxnLst/>
              <a:rect l="l" t="t" r="r" b="b"/>
              <a:pathLst>
                <a:path w="1151254" h="1274445">
                  <a:moveTo>
                    <a:pt x="1150670" y="537717"/>
                  </a:moveTo>
                  <a:lnTo>
                    <a:pt x="273252" y="1273949"/>
                  </a:lnTo>
                  <a:lnTo>
                    <a:pt x="241133" y="1234067"/>
                  </a:lnTo>
                  <a:lnTo>
                    <a:pt x="210996" y="1193367"/>
                  </a:lnTo>
                  <a:lnTo>
                    <a:pt x="182847" y="1151895"/>
                  </a:lnTo>
                  <a:lnTo>
                    <a:pt x="156691" y="1109698"/>
                  </a:lnTo>
                  <a:lnTo>
                    <a:pt x="132532" y="1066822"/>
                  </a:lnTo>
                  <a:lnTo>
                    <a:pt x="110375" y="1023314"/>
                  </a:lnTo>
                  <a:lnTo>
                    <a:pt x="90225" y="979220"/>
                  </a:lnTo>
                  <a:lnTo>
                    <a:pt x="72087" y="934586"/>
                  </a:lnTo>
                  <a:lnTo>
                    <a:pt x="55966" y="889459"/>
                  </a:lnTo>
                  <a:lnTo>
                    <a:pt x="41866" y="843886"/>
                  </a:lnTo>
                  <a:lnTo>
                    <a:pt x="29794" y="797911"/>
                  </a:lnTo>
                  <a:lnTo>
                    <a:pt x="19752" y="751583"/>
                  </a:lnTo>
                  <a:lnTo>
                    <a:pt x="11747" y="704946"/>
                  </a:lnTo>
                  <a:lnTo>
                    <a:pt x="5784" y="658048"/>
                  </a:lnTo>
                  <a:lnTo>
                    <a:pt x="1866" y="610936"/>
                  </a:lnTo>
                  <a:lnTo>
                    <a:pt x="0" y="563654"/>
                  </a:lnTo>
                  <a:lnTo>
                    <a:pt x="189" y="516250"/>
                  </a:lnTo>
                  <a:lnTo>
                    <a:pt x="2439" y="468771"/>
                  </a:lnTo>
                  <a:lnTo>
                    <a:pt x="6755" y="421261"/>
                  </a:lnTo>
                  <a:lnTo>
                    <a:pt x="13141" y="373769"/>
                  </a:lnTo>
                  <a:lnTo>
                    <a:pt x="21603" y="326340"/>
                  </a:lnTo>
                  <a:lnTo>
                    <a:pt x="32145" y="279020"/>
                  </a:lnTo>
                  <a:lnTo>
                    <a:pt x="44772" y="231856"/>
                  </a:lnTo>
                  <a:lnTo>
                    <a:pt x="59489" y="184895"/>
                  </a:lnTo>
                  <a:lnTo>
                    <a:pt x="76301" y="138182"/>
                  </a:lnTo>
                  <a:lnTo>
                    <a:pt x="95213" y="91764"/>
                  </a:lnTo>
                  <a:lnTo>
                    <a:pt x="116230" y="45688"/>
                  </a:lnTo>
                  <a:lnTo>
                    <a:pt x="139356" y="0"/>
                  </a:lnTo>
                  <a:lnTo>
                    <a:pt x="1150670" y="537717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27223" y="6165093"/>
              <a:ext cx="1889125" cy="1146175"/>
            </a:xfrm>
            <a:custGeom>
              <a:avLst/>
              <a:gdLst/>
              <a:ahLst/>
              <a:cxnLst/>
              <a:rect l="l" t="t" r="r" b="b"/>
              <a:pathLst>
                <a:path w="1889125" h="1146175">
                  <a:moveTo>
                    <a:pt x="877417" y="0"/>
                  </a:moveTo>
                  <a:lnTo>
                    <a:pt x="0" y="736231"/>
                  </a:lnTo>
                  <a:lnTo>
                    <a:pt x="32938" y="773951"/>
                  </a:lnTo>
                  <a:lnTo>
                    <a:pt x="66780" y="809640"/>
                  </a:lnTo>
                  <a:lnTo>
                    <a:pt x="101653" y="843402"/>
                  </a:lnTo>
                  <a:lnTo>
                    <a:pt x="137685" y="875342"/>
                  </a:lnTo>
                  <a:lnTo>
                    <a:pt x="175004" y="905561"/>
                  </a:lnTo>
                  <a:lnTo>
                    <a:pt x="213738" y="934165"/>
                  </a:lnTo>
                  <a:lnTo>
                    <a:pt x="254013" y="961256"/>
                  </a:lnTo>
                  <a:lnTo>
                    <a:pt x="295957" y="986937"/>
                  </a:lnTo>
                  <a:lnTo>
                    <a:pt x="339699" y="1011313"/>
                  </a:lnTo>
                  <a:lnTo>
                    <a:pt x="382920" y="1033156"/>
                  </a:lnTo>
                  <a:lnTo>
                    <a:pt x="426619" y="1053008"/>
                  </a:lnTo>
                  <a:lnTo>
                    <a:pt x="470743" y="1070884"/>
                  </a:lnTo>
                  <a:lnTo>
                    <a:pt x="515239" y="1086802"/>
                  </a:lnTo>
                  <a:lnTo>
                    <a:pt x="560052" y="1100778"/>
                  </a:lnTo>
                  <a:lnTo>
                    <a:pt x="605129" y="1112828"/>
                  </a:lnTo>
                  <a:lnTo>
                    <a:pt x="650416" y="1122969"/>
                  </a:lnTo>
                  <a:lnTo>
                    <a:pt x="695859" y="1131216"/>
                  </a:lnTo>
                  <a:lnTo>
                    <a:pt x="741405" y="1137588"/>
                  </a:lnTo>
                  <a:lnTo>
                    <a:pt x="786999" y="1142099"/>
                  </a:lnTo>
                  <a:lnTo>
                    <a:pt x="832588" y="1144767"/>
                  </a:lnTo>
                  <a:lnTo>
                    <a:pt x="878119" y="1145607"/>
                  </a:lnTo>
                  <a:lnTo>
                    <a:pt x="923536" y="1144637"/>
                  </a:lnTo>
                  <a:lnTo>
                    <a:pt x="968788" y="1141873"/>
                  </a:lnTo>
                  <a:lnTo>
                    <a:pt x="1013819" y="1137331"/>
                  </a:lnTo>
                  <a:lnTo>
                    <a:pt x="1058576" y="1131027"/>
                  </a:lnTo>
                  <a:lnTo>
                    <a:pt x="1103006" y="1122979"/>
                  </a:lnTo>
                  <a:lnTo>
                    <a:pt x="1147054" y="1113202"/>
                  </a:lnTo>
                  <a:lnTo>
                    <a:pt x="1190667" y="1101713"/>
                  </a:lnTo>
                  <a:lnTo>
                    <a:pt x="1233791" y="1088528"/>
                  </a:lnTo>
                  <a:lnTo>
                    <a:pt x="1276373" y="1073665"/>
                  </a:lnTo>
                  <a:lnTo>
                    <a:pt x="1318357" y="1057138"/>
                  </a:lnTo>
                  <a:lnTo>
                    <a:pt x="1359692" y="1038965"/>
                  </a:lnTo>
                  <a:lnTo>
                    <a:pt x="1400322" y="1019163"/>
                  </a:lnTo>
                  <a:lnTo>
                    <a:pt x="1440195" y="997747"/>
                  </a:lnTo>
                  <a:lnTo>
                    <a:pt x="1479256" y="974733"/>
                  </a:lnTo>
                  <a:lnTo>
                    <a:pt x="1517452" y="950140"/>
                  </a:lnTo>
                  <a:lnTo>
                    <a:pt x="1554728" y="923982"/>
                  </a:lnTo>
                  <a:lnTo>
                    <a:pt x="1591032" y="896277"/>
                  </a:lnTo>
                  <a:lnTo>
                    <a:pt x="1626309" y="867040"/>
                  </a:lnTo>
                  <a:lnTo>
                    <a:pt x="1660505" y="836289"/>
                  </a:lnTo>
                  <a:lnTo>
                    <a:pt x="1693568" y="804039"/>
                  </a:lnTo>
                  <a:lnTo>
                    <a:pt x="1725442" y="770307"/>
                  </a:lnTo>
                  <a:lnTo>
                    <a:pt x="1756075" y="735110"/>
                  </a:lnTo>
                  <a:lnTo>
                    <a:pt x="1785412" y="698464"/>
                  </a:lnTo>
                  <a:lnTo>
                    <a:pt x="1813400" y="660385"/>
                  </a:lnTo>
                  <a:lnTo>
                    <a:pt x="1839985" y="620890"/>
                  </a:lnTo>
                  <a:lnTo>
                    <a:pt x="1865113" y="579995"/>
                  </a:lnTo>
                  <a:lnTo>
                    <a:pt x="1888731" y="537718"/>
                  </a:lnTo>
                  <a:lnTo>
                    <a:pt x="877417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227223" y="6165093"/>
              <a:ext cx="1889125" cy="1146175"/>
            </a:xfrm>
            <a:custGeom>
              <a:avLst/>
              <a:gdLst/>
              <a:ahLst/>
              <a:cxnLst/>
              <a:rect l="l" t="t" r="r" b="b"/>
              <a:pathLst>
                <a:path w="1889125" h="1146175">
                  <a:moveTo>
                    <a:pt x="877417" y="0"/>
                  </a:moveTo>
                  <a:lnTo>
                    <a:pt x="1888731" y="537718"/>
                  </a:lnTo>
                  <a:lnTo>
                    <a:pt x="1865113" y="579995"/>
                  </a:lnTo>
                  <a:lnTo>
                    <a:pt x="1839985" y="620890"/>
                  </a:lnTo>
                  <a:lnTo>
                    <a:pt x="1813400" y="660385"/>
                  </a:lnTo>
                  <a:lnTo>
                    <a:pt x="1785412" y="698464"/>
                  </a:lnTo>
                  <a:lnTo>
                    <a:pt x="1756075" y="735110"/>
                  </a:lnTo>
                  <a:lnTo>
                    <a:pt x="1725442" y="770307"/>
                  </a:lnTo>
                  <a:lnTo>
                    <a:pt x="1693568" y="804039"/>
                  </a:lnTo>
                  <a:lnTo>
                    <a:pt x="1660505" y="836289"/>
                  </a:lnTo>
                  <a:lnTo>
                    <a:pt x="1626309" y="867040"/>
                  </a:lnTo>
                  <a:lnTo>
                    <a:pt x="1591032" y="896277"/>
                  </a:lnTo>
                  <a:lnTo>
                    <a:pt x="1554728" y="923982"/>
                  </a:lnTo>
                  <a:lnTo>
                    <a:pt x="1517452" y="950140"/>
                  </a:lnTo>
                  <a:lnTo>
                    <a:pt x="1479256" y="974733"/>
                  </a:lnTo>
                  <a:lnTo>
                    <a:pt x="1440195" y="997747"/>
                  </a:lnTo>
                  <a:lnTo>
                    <a:pt x="1400322" y="1019163"/>
                  </a:lnTo>
                  <a:lnTo>
                    <a:pt x="1359692" y="1038965"/>
                  </a:lnTo>
                  <a:lnTo>
                    <a:pt x="1318357" y="1057138"/>
                  </a:lnTo>
                  <a:lnTo>
                    <a:pt x="1276373" y="1073665"/>
                  </a:lnTo>
                  <a:lnTo>
                    <a:pt x="1233791" y="1088528"/>
                  </a:lnTo>
                  <a:lnTo>
                    <a:pt x="1190667" y="1101713"/>
                  </a:lnTo>
                  <a:lnTo>
                    <a:pt x="1147054" y="1113202"/>
                  </a:lnTo>
                  <a:lnTo>
                    <a:pt x="1103006" y="1122979"/>
                  </a:lnTo>
                  <a:lnTo>
                    <a:pt x="1058576" y="1131027"/>
                  </a:lnTo>
                  <a:lnTo>
                    <a:pt x="1013819" y="1137331"/>
                  </a:lnTo>
                  <a:lnTo>
                    <a:pt x="968788" y="1141873"/>
                  </a:lnTo>
                  <a:lnTo>
                    <a:pt x="923536" y="1144637"/>
                  </a:lnTo>
                  <a:lnTo>
                    <a:pt x="878119" y="1145607"/>
                  </a:lnTo>
                  <a:lnTo>
                    <a:pt x="832588" y="1144767"/>
                  </a:lnTo>
                  <a:lnTo>
                    <a:pt x="786999" y="1142099"/>
                  </a:lnTo>
                  <a:lnTo>
                    <a:pt x="741405" y="1137588"/>
                  </a:lnTo>
                  <a:lnTo>
                    <a:pt x="695859" y="1131216"/>
                  </a:lnTo>
                  <a:lnTo>
                    <a:pt x="650416" y="1122969"/>
                  </a:lnTo>
                  <a:lnTo>
                    <a:pt x="605129" y="1112828"/>
                  </a:lnTo>
                  <a:lnTo>
                    <a:pt x="560052" y="1100778"/>
                  </a:lnTo>
                  <a:lnTo>
                    <a:pt x="515239" y="1086802"/>
                  </a:lnTo>
                  <a:lnTo>
                    <a:pt x="470743" y="1070884"/>
                  </a:lnTo>
                  <a:lnTo>
                    <a:pt x="426619" y="1053008"/>
                  </a:lnTo>
                  <a:lnTo>
                    <a:pt x="382920" y="1033156"/>
                  </a:lnTo>
                  <a:lnTo>
                    <a:pt x="339699" y="1011313"/>
                  </a:lnTo>
                  <a:lnTo>
                    <a:pt x="295957" y="986937"/>
                  </a:lnTo>
                  <a:lnTo>
                    <a:pt x="254013" y="961256"/>
                  </a:lnTo>
                  <a:lnTo>
                    <a:pt x="213738" y="934165"/>
                  </a:lnTo>
                  <a:lnTo>
                    <a:pt x="175004" y="905561"/>
                  </a:lnTo>
                  <a:lnTo>
                    <a:pt x="137685" y="875342"/>
                  </a:lnTo>
                  <a:lnTo>
                    <a:pt x="101653" y="843402"/>
                  </a:lnTo>
                  <a:lnTo>
                    <a:pt x="66780" y="809640"/>
                  </a:lnTo>
                  <a:lnTo>
                    <a:pt x="32938" y="773951"/>
                  </a:lnTo>
                  <a:lnTo>
                    <a:pt x="0" y="736231"/>
                  </a:lnTo>
                  <a:lnTo>
                    <a:pt x="877417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04640" y="5019718"/>
              <a:ext cx="1145540" cy="1683385"/>
            </a:xfrm>
            <a:custGeom>
              <a:avLst/>
              <a:gdLst/>
              <a:ahLst/>
              <a:cxnLst/>
              <a:rect l="l" t="t" r="r" b="b"/>
              <a:pathLst>
                <a:path w="1145539" h="1683384">
                  <a:moveTo>
                    <a:pt x="0" y="0"/>
                  </a:moveTo>
                  <a:lnTo>
                    <a:pt x="0" y="1145374"/>
                  </a:lnTo>
                  <a:lnTo>
                    <a:pt x="1011313" y="1683092"/>
                  </a:lnTo>
                  <a:lnTo>
                    <a:pt x="1035856" y="1634847"/>
                  </a:lnTo>
                  <a:lnTo>
                    <a:pt x="1057698" y="1587394"/>
                  </a:lnTo>
                  <a:lnTo>
                    <a:pt x="1076915" y="1540426"/>
                  </a:lnTo>
                  <a:lnTo>
                    <a:pt x="1093586" y="1493638"/>
                  </a:lnTo>
                  <a:lnTo>
                    <a:pt x="1107785" y="1446722"/>
                  </a:lnTo>
                  <a:lnTo>
                    <a:pt x="1119589" y="1399372"/>
                  </a:lnTo>
                  <a:lnTo>
                    <a:pt x="1129076" y="1351280"/>
                  </a:lnTo>
                  <a:lnTo>
                    <a:pt x="1136321" y="1302142"/>
                  </a:lnTo>
                  <a:lnTo>
                    <a:pt x="1141402" y="1251649"/>
                  </a:lnTo>
                  <a:lnTo>
                    <a:pt x="1144394" y="1199495"/>
                  </a:lnTo>
                  <a:lnTo>
                    <a:pt x="1145374" y="1145374"/>
                  </a:lnTo>
                  <a:lnTo>
                    <a:pt x="1144370" y="1096958"/>
                  </a:lnTo>
                  <a:lnTo>
                    <a:pt x="1141382" y="1049053"/>
                  </a:lnTo>
                  <a:lnTo>
                    <a:pt x="1136450" y="1001701"/>
                  </a:lnTo>
                  <a:lnTo>
                    <a:pt x="1129615" y="954940"/>
                  </a:lnTo>
                  <a:lnTo>
                    <a:pt x="1120917" y="908811"/>
                  </a:lnTo>
                  <a:lnTo>
                    <a:pt x="1110394" y="863353"/>
                  </a:lnTo>
                  <a:lnTo>
                    <a:pt x="1098086" y="818606"/>
                  </a:lnTo>
                  <a:lnTo>
                    <a:pt x="1084035" y="774610"/>
                  </a:lnTo>
                  <a:lnTo>
                    <a:pt x="1068278" y="731404"/>
                  </a:lnTo>
                  <a:lnTo>
                    <a:pt x="1050856" y="689028"/>
                  </a:lnTo>
                  <a:lnTo>
                    <a:pt x="1031809" y="647523"/>
                  </a:lnTo>
                  <a:lnTo>
                    <a:pt x="1011176" y="606927"/>
                  </a:lnTo>
                  <a:lnTo>
                    <a:pt x="988997" y="567281"/>
                  </a:lnTo>
                  <a:lnTo>
                    <a:pt x="965313" y="528624"/>
                  </a:lnTo>
                  <a:lnTo>
                    <a:pt x="940162" y="490997"/>
                  </a:lnTo>
                  <a:lnTo>
                    <a:pt x="913584" y="454438"/>
                  </a:lnTo>
                  <a:lnTo>
                    <a:pt x="885620" y="418987"/>
                  </a:lnTo>
                  <a:lnTo>
                    <a:pt x="856308" y="384685"/>
                  </a:lnTo>
                  <a:lnTo>
                    <a:pt x="825690" y="351571"/>
                  </a:lnTo>
                  <a:lnTo>
                    <a:pt x="793803" y="319684"/>
                  </a:lnTo>
                  <a:lnTo>
                    <a:pt x="760689" y="289066"/>
                  </a:lnTo>
                  <a:lnTo>
                    <a:pt x="726387" y="259754"/>
                  </a:lnTo>
                  <a:lnTo>
                    <a:pt x="690936" y="231790"/>
                  </a:lnTo>
                  <a:lnTo>
                    <a:pt x="654377" y="205212"/>
                  </a:lnTo>
                  <a:lnTo>
                    <a:pt x="616750" y="180061"/>
                  </a:lnTo>
                  <a:lnTo>
                    <a:pt x="578093" y="156376"/>
                  </a:lnTo>
                  <a:lnTo>
                    <a:pt x="538447" y="134198"/>
                  </a:lnTo>
                  <a:lnTo>
                    <a:pt x="497851" y="113565"/>
                  </a:lnTo>
                  <a:lnTo>
                    <a:pt x="456345" y="94518"/>
                  </a:lnTo>
                  <a:lnTo>
                    <a:pt x="413970" y="77096"/>
                  </a:lnTo>
                  <a:lnTo>
                    <a:pt x="370764" y="61339"/>
                  </a:lnTo>
                  <a:lnTo>
                    <a:pt x="326768" y="47288"/>
                  </a:lnTo>
                  <a:lnTo>
                    <a:pt x="282021" y="34980"/>
                  </a:lnTo>
                  <a:lnTo>
                    <a:pt x="236563" y="24457"/>
                  </a:lnTo>
                  <a:lnTo>
                    <a:pt x="190434" y="15759"/>
                  </a:lnTo>
                  <a:lnTo>
                    <a:pt x="143673" y="8924"/>
                  </a:lnTo>
                  <a:lnTo>
                    <a:pt x="96321" y="3992"/>
                  </a:lnTo>
                  <a:lnTo>
                    <a:pt x="48416" y="10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04640" y="5019718"/>
              <a:ext cx="1145540" cy="1683385"/>
            </a:xfrm>
            <a:custGeom>
              <a:avLst/>
              <a:gdLst/>
              <a:ahLst/>
              <a:cxnLst/>
              <a:rect l="l" t="t" r="r" b="b"/>
              <a:pathLst>
                <a:path w="1145539" h="1683384">
                  <a:moveTo>
                    <a:pt x="0" y="1145374"/>
                  </a:moveTo>
                  <a:lnTo>
                    <a:pt x="0" y="0"/>
                  </a:lnTo>
                  <a:lnTo>
                    <a:pt x="48416" y="1004"/>
                  </a:lnTo>
                  <a:lnTo>
                    <a:pt x="96321" y="3992"/>
                  </a:lnTo>
                  <a:lnTo>
                    <a:pt x="143673" y="8924"/>
                  </a:lnTo>
                  <a:lnTo>
                    <a:pt x="190434" y="15759"/>
                  </a:lnTo>
                  <a:lnTo>
                    <a:pt x="236563" y="24457"/>
                  </a:lnTo>
                  <a:lnTo>
                    <a:pt x="282021" y="34980"/>
                  </a:lnTo>
                  <a:lnTo>
                    <a:pt x="326768" y="47288"/>
                  </a:lnTo>
                  <a:lnTo>
                    <a:pt x="370764" y="61339"/>
                  </a:lnTo>
                  <a:lnTo>
                    <a:pt x="413970" y="77096"/>
                  </a:lnTo>
                  <a:lnTo>
                    <a:pt x="456345" y="94518"/>
                  </a:lnTo>
                  <a:lnTo>
                    <a:pt x="497851" y="113565"/>
                  </a:lnTo>
                  <a:lnTo>
                    <a:pt x="538447" y="134198"/>
                  </a:lnTo>
                  <a:lnTo>
                    <a:pt x="578093" y="156376"/>
                  </a:lnTo>
                  <a:lnTo>
                    <a:pt x="616750" y="180061"/>
                  </a:lnTo>
                  <a:lnTo>
                    <a:pt x="654377" y="205212"/>
                  </a:lnTo>
                  <a:lnTo>
                    <a:pt x="690936" y="231790"/>
                  </a:lnTo>
                  <a:lnTo>
                    <a:pt x="726387" y="259754"/>
                  </a:lnTo>
                  <a:lnTo>
                    <a:pt x="760689" y="289066"/>
                  </a:lnTo>
                  <a:lnTo>
                    <a:pt x="793803" y="319684"/>
                  </a:lnTo>
                  <a:lnTo>
                    <a:pt x="825690" y="351571"/>
                  </a:lnTo>
                  <a:lnTo>
                    <a:pt x="856308" y="384685"/>
                  </a:lnTo>
                  <a:lnTo>
                    <a:pt x="885620" y="418987"/>
                  </a:lnTo>
                  <a:lnTo>
                    <a:pt x="913584" y="454438"/>
                  </a:lnTo>
                  <a:lnTo>
                    <a:pt x="940162" y="490997"/>
                  </a:lnTo>
                  <a:lnTo>
                    <a:pt x="965313" y="528624"/>
                  </a:lnTo>
                  <a:lnTo>
                    <a:pt x="988997" y="567281"/>
                  </a:lnTo>
                  <a:lnTo>
                    <a:pt x="1011176" y="606927"/>
                  </a:lnTo>
                  <a:lnTo>
                    <a:pt x="1031809" y="647523"/>
                  </a:lnTo>
                  <a:lnTo>
                    <a:pt x="1050856" y="689028"/>
                  </a:lnTo>
                  <a:lnTo>
                    <a:pt x="1068278" y="731404"/>
                  </a:lnTo>
                  <a:lnTo>
                    <a:pt x="1084035" y="774610"/>
                  </a:lnTo>
                  <a:lnTo>
                    <a:pt x="1098086" y="818606"/>
                  </a:lnTo>
                  <a:lnTo>
                    <a:pt x="1110394" y="863353"/>
                  </a:lnTo>
                  <a:lnTo>
                    <a:pt x="1120917" y="908811"/>
                  </a:lnTo>
                  <a:lnTo>
                    <a:pt x="1129615" y="954940"/>
                  </a:lnTo>
                  <a:lnTo>
                    <a:pt x="1136450" y="1001701"/>
                  </a:lnTo>
                  <a:lnTo>
                    <a:pt x="1141382" y="1049053"/>
                  </a:lnTo>
                  <a:lnTo>
                    <a:pt x="1144370" y="1096958"/>
                  </a:lnTo>
                  <a:lnTo>
                    <a:pt x="1145374" y="1145374"/>
                  </a:lnTo>
                  <a:lnTo>
                    <a:pt x="1144394" y="1199495"/>
                  </a:lnTo>
                  <a:lnTo>
                    <a:pt x="1141402" y="1251649"/>
                  </a:lnTo>
                  <a:lnTo>
                    <a:pt x="1136321" y="1302142"/>
                  </a:lnTo>
                  <a:lnTo>
                    <a:pt x="1129076" y="1351280"/>
                  </a:lnTo>
                  <a:lnTo>
                    <a:pt x="1119589" y="1399372"/>
                  </a:lnTo>
                  <a:lnTo>
                    <a:pt x="1107785" y="1446722"/>
                  </a:lnTo>
                  <a:lnTo>
                    <a:pt x="1093586" y="1493638"/>
                  </a:lnTo>
                  <a:lnTo>
                    <a:pt x="1076915" y="1540426"/>
                  </a:lnTo>
                  <a:lnTo>
                    <a:pt x="1057698" y="1587394"/>
                  </a:lnTo>
                  <a:lnTo>
                    <a:pt x="1035856" y="1634847"/>
                  </a:lnTo>
                  <a:lnTo>
                    <a:pt x="1011313" y="1683092"/>
                  </a:lnTo>
                  <a:lnTo>
                    <a:pt x="0" y="114537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091340" y="7429824"/>
            <a:ext cx="2301875" cy="2298065"/>
            <a:chOff x="1091340" y="7429824"/>
            <a:chExt cx="2301875" cy="2298065"/>
          </a:xfrm>
        </p:grpSpPr>
        <p:sp>
          <p:nvSpPr>
            <p:cNvPr id="27" name="object 27"/>
            <p:cNvSpPr/>
            <p:nvPr/>
          </p:nvSpPr>
          <p:spPr>
            <a:xfrm>
              <a:off x="1811017" y="7432999"/>
              <a:ext cx="429259" cy="1145540"/>
            </a:xfrm>
            <a:custGeom>
              <a:avLst/>
              <a:gdLst/>
              <a:ahLst/>
              <a:cxnLst/>
              <a:rect l="l" t="t" r="r" b="b"/>
              <a:pathLst>
                <a:path w="429260" h="1145540">
                  <a:moveTo>
                    <a:pt x="429069" y="0"/>
                  </a:moveTo>
                  <a:lnTo>
                    <a:pt x="379005" y="987"/>
                  </a:lnTo>
                  <a:lnTo>
                    <a:pt x="329914" y="3972"/>
                  </a:lnTo>
                  <a:lnTo>
                    <a:pt x="281637" y="8984"/>
                  </a:lnTo>
                  <a:lnTo>
                    <a:pt x="234010" y="16056"/>
                  </a:lnTo>
                  <a:lnTo>
                    <a:pt x="186874" y="25218"/>
                  </a:lnTo>
                  <a:lnTo>
                    <a:pt x="140066" y="36502"/>
                  </a:lnTo>
                  <a:lnTo>
                    <a:pt x="93425" y="49940"/>
                  </a:lnTo>
                  <a:lnTo>
                    <a:pt x="46790" y="65562"/>
                  </a:lnTo>
                  <a:lnTo>
                    <a:pt x="0" y="83400"/>
                  </a:lnTo>
                  <a:lnTo>
                    <a:pt x="429069" y="1145374"/>
                  </a:lnTo>
                  <a:lnTo>
                    <a:pt x="429069" y="0"/>
                  </a:lnTo>
                  <a:close/>
                </a:path>
              </a:pathLst>
            </a:custGeom>
            <a:solidFill>
              <a:srgbClr val="1D00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13456" y="7516399"/>
              <a:ext cx="927100" cy="1062355"/>
            </a:xfrm>
            <a:custGeom>
              <a:avLst/>
              <a:gdLst/>
              <a:ahLst/>
              <a:cxnLst/>
              <a:rect l="l" t="t" r="r" b="b"/>
              <a:pathLst>
                <a:path w="927100" h="1062354">
                  <a:moveTo>
                    <a:pt x="497560" y="0"/>
                  </a:moveTo>
                  <a:lnTo>
                    <a:pt x="449858" y="20301"/>
                  </a:lnTo>
                  <a:lnTo>
                    <a:pt x="404126" y="41891"/>
                  </a:lnTo>
                  <a:lnTo>
                    <a:pt x="360256" y="64854"/>
                  </a:lnTo>
                  <a:lnTo>
                    <a:pt x="318139" y="89275"/>
                  </a:lnTo>
                  <a:lnTo>
                    <a:pt x="277665" y="115240"/>
                  </a:lnTo>
                  <a:lnTo>
                    <a:pt x="238727" y="142833"/>
                  </a:lnTo>
                  <a:lnTo>
                    <a:pt x="201216" y="172140"/>
                  </a:lnTo>
                  <a:lnTo>
                    <a:pt x="165021" y="203245"/>
                  </a:lnTo>
                  <a:lnTo>
                    <a:pt x="130035" y="236235"/>
                  </a:lnTo>
                  <a:lnTo>
                    <a:pt x="96149" y="271193"/>
                  </a:lnTo>
                  <a:lnTo>
                    <a:pt x="63254" y="308206"/>
                  </a:lnTo>
                  <a:lnTo>
                    <a:pt x="31240" y="347358"/>
                  </a:lnTo>
                  <a:lnTo>
                    <a:pt x="0" y="388734"/>
                  </a:lnTo>
                  <a:lnTo>
                    <a:pt x="926630" y="1061974"/>
                  </a:lnTo>
                  <a:lnTo>
                    <a:pt x="497560" y="0"/>
                  </a:lnTo>
                  <a:close/>
                </a:path>
              </a:pathLst>
            </a:custGeom>
            <a:solidFill>
              <a:srgbClr val="7E3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13456" y="7516399"/>
              <a:ext cx="927100" cy="1062355"/>
            </a:xfrm>
            <a:custGeom>
              <a:avLst/>
              <a:gdLst/>
              <a:ahLst/>
              <a:cxnLst/>
              <a:rect l="l" t="t" r="r" b="b"/>
              <a:pathLst>
                <a:path w="927100" h="1062354">
                  <a:moveTo>
                    <a:pt x="926630" y="1061974"/>
                  </a:moveTo>
                  <a:lnTo>
                    <a:pt x="0" y="388734"/>
                  </a:lnTo>
                  <a:lnTo>
                    <a:pt x="31240" y="347358"/>
                  </a:lnTo>
                  <a:lnTo>
                    <a:pt x="63254" y="308206"/>
                  </a:lnTo>
                  <a:lnTo>
                    <a:pt x="96149" y="271193"/>
                  </a:lnTo>
                  <a:lnTo>
                    <a:pt x="130035" y="236235"/>
                  </a:lnTo>
                  <a:lnTo>
                    <a:pt x="165021" y="203245"/>
                  </a:lnTo>
                  <a:lnTo>
                    <a:pt x="201216" y="172140"/>
                  </a:lnTo>
                  <a:lnTo>
                    <a:pt x="238727" y="142833"/>
                  </a:lnTo>
                  <a:lnTo>
                    <a:pt x="277665" y="115240"/>
                  </a:lnTo>
                  <a:lnTo>
                    <a:pt x="318139" y="89275"/>
                  </a:lnTo>
                  <a:lnTo>
                    <a:pt x="360256" y="64854"/>
                  </a:lnTo>
                  <a:lnTo>
                    <a:pt x="404126" y="41891"/>
                  </a:lnTo>
                  <a:lnTo>
                    <a:pt x="449858" y="20301"/>
                  </a:lnTo>
                  <a:lnTo>
                    <a:pt x="497560" y="0"/>
                  </a:lnTo>
                  <a:lnTo>
                    <a:pt x="926630" y="106197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96274" y="7905134"/>
              <a:ext cx="1144270" cy="673735"/>
            </a:xfrm>
            <a:custGeom>
              <a:avLst/>
              <a:gdLst/>
              <a:ahLst/>
              <a:cxnLst/>
              <a:rect l="l" t="t" r="r" b="b"/>
              <a:pathLst>
                <a:path w="1144270" h="673734">
                  <a:moveTo>
                    <a:pt x="217182" y="0"/>
                  </a:moveTo>
                  <a:lnTo>
                    <a:pt x="187399" y="42829"/>
                  </a:lnTo>
                  <a:lnTo>
                    <a:pt x="159826" y="86299"/>
                  </a:lnTo>
                  <a:lnTo>
                    <a:pt x="134453" y="130432"/>
                  </a:lnTo>
                  <a:lnTo>
                    <a:pt x="111274" y="175252"/>
                  </a:lnTo>
                  <a:lnTo>
                    <a:pt x="90279" y="220781"/>
                  </a:lnTo>
                  <a:lnTo>
                    <a:pt x="71461" y="267042"/>
                  </a:lnTo>
                  <a:lnTo>
                    <a:pt x="54812" y="314059"/>
                  </a:lnTo>
                  <a:lnTo>
                    <a:pt x="40323" y="361853"/>
                  </a:lnTo>
                  <a:lnTo>
                    <a:pt x="27986" y="410448"/>
                  </a:lnTo>
                  <a:lnTo>
                    <a:pt x="17794" y="459867"/>
                  </a:lnTo>
                  <a:lnTo>
                    <a:pt x="9737" y="510133"/>
                  </a:lnTo>
                  <a:lnTo>
                    <a:pt x="3809" y="561268"/>
                  </a:lnTo>
                  <a:lnTo>
                    <a:pt x="0" y="613295"/>
                  </a:lnTo>
                  <a:lnTo>
                    <a:pt x="1143812" y="673239"/>
                  </a:lnTo>
                  <a:lnTo>
                    <a:pt x="217182" y="0"/>
                  </a:lnTo>
                  <a:close/>
                </a:path>
              </a:pathLst>
            </a:custGeom>
            <a:solidFill>
              <a:srgbClr val="F074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96274" y="7905134"/>
              <a:ext cx="1144270" cy="673735"/>
            </a:xfrm>
            <a:custGeom>
              <a:avLst/>
              <a:gdLst/>
              <a:ahLst/>
              <a:cxnLst/>
              <a:rect l="l" t="t" r="r" b="b"/>
              <a:pathLst>
                <a:path w="1144270" h="673734">
                  <a:moveTo>
                    <a:pt x="1143812" y="673239"/>
                  </a:moveTo>
                  <a:lnTo>
                    <a:pt x="0" y="613295"/>
                  </a:lnTo>
                  <a:lnTo>
                    <a:pt x="3809" y="561268"/>
                  </a:lnTo>
                  <a:lnTo>
                    <a:pt x="9737" y="510133"/>
                  </a:lnTo>
                  <a:lnTo>
                    <a:pt x="17794" y="459867"/>
                  </a:lnTo>
                  <a:lnTo>
                    <a:pt x="27986" y="410448"/>
                  </a:lnTo>
                  <a:lnTo>
                    <a:pt x="40323" y="361853"/>
                  </a:lnTo>
                  <a:lnTo>
                    <a:pt x="54812" y="314059"/>
                  </a:lnTo>
                  <a:lnTo>
                    <a:pt x="71461" y="267042"/>
                  </a:lnTo>
                  <a:lnTo>
                    <a:pt x="90279" y="220781"/>
                  </a:lnTo>
                  <a:lnTo>
                    <a:pt x="111274" y="175252"/>
                  </a:lnTo>
                  <a:lnTo>
                    <a:pt x="134453" y="130432"/>
                  </a:lnTo>
                  <a:lnTo>
                    <a:pt x="159826" y="86299"/>
                  </a:lnTo>
                  <a:lnTo>
                    <a:pt x="187399" y="42829"/>
                  </a:lnTo>
                  <a:lnTo>
                    <a:pt x="217182" y="0"/>
                  </a:lnTo>
                  <a:lnTo>
                    <a:pt x="1143812" y="673239"/>
                  </a:lnTo>
                  <a:close/>
                </a:path>
              </a:pathLst>
            </a:custGeom>
            <a:ln w="63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94515" y="8518429"/>
              <a:ext cx="1146175" cy="733425"/>
            </a:xfrm>
            <a:custGeom>
              <a:avLst/>
              <a:gdLst/>
              <a:ahLst/>
              <a:cxnLst/>
              <a:rect l="l" t="t" r="r" b="b"/>
              <a:pathLst>
                <a:path w="1146175" h="733425">
                  <a:moveTo>
                    <a:pt x="1758" y="0"/>
                  </a:moveTo>
                  <a:lnTo>
                    <a:pt x="0" y="51565"/>
                  </a:lnTo>
                  <a:lnTo>
                    <a:pt x="198" y="102070"/>
                  </a:lnTo>
                  <a:lnTo>
                    <a:pt x="2372" y="151579"/>
                  </a:lnTo>
                  <a:lnTo>
                    <a:pt x="6541" y="200154"/>
                  </a:lnTo>
                  <a:lnTo>
                    <a:pt x="12724" y="247859"/>
                  </a:lnTo>
                  <a:lnTo>
                    <a:pt x="20938" y="294756"/>
                  </a:lnTo>
                  <a:lnTo>
                    <a:pt x="31203" y="340908"/>
                  </a:lnTo>
                  <a:lnTo>
                    <a:pt x="43537" y="386380"/>
                  </a:lnTo>
                  <a:lnTo>
                    <a:pt x="57959" y="431232"/>
                  </a:lnTo>
                  <a:lnTo>
                    <a:pt x="74487" y="475530"/>
                  </a:lnTo>
                  <a:lnTo>
                    <a:pt x="93141" y="519335"/>
                  </a:lnTo>
                  <a:lnTo>
                    <a:pt x="113938" y="562711"/>
                  </a:lnTo>
                  <a:lnTo>
                    <a:pt x="136899" y="605721"/>
                  </a:lnTo>
                  <a:lnTo>
                    <a:pt x="162040" y="648427"/>
                  </a:lnTo>
                  <a:lnTo>
                    <a:pt x="189381" y="690894"/>
                  </a:lnTo>
                  <a:lnTo>
                    <a:pt x="218941" y="733183"/>
                  </a:lnTo>
                  <a:lnTo>
                    <a:pt x="1145571" y="59944"/>
                  </a:lnTo>
                  <a:lnTo>
                    <a:pt x="1758" y="0"/>
                  </a:lnTo>
                  <a:close/>
                </a:path>
              </a:pathLst>
            </a:custGeom>
            <a:solidFill>
              <a:srgbClr val="03D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94515" y="8518429"/>
              <a:ext cx="1146175" cy="733425"/>
            </a:xfrm>
            <a:custGeom>
              <a:avLst/>
              <a:gdLst/>
              <a:ahLst/>
              <a:cxnLst/>
              <a:rect l="l" t="t" r="r" b="b"/>
              <a:pathLst>
                <a:path w="1146175" h="733425">
                  <a:moveTo>
                    <a:pt x="1145571" y="59944"/>
                  </a:moveTo>
                  <a:lnTo>
                    <a:pt x="218941" y="733183"/>
                  </a:lnTo>
                  <a:lnTo>
                    <a:pt x="189381" y="690894"/>
                  </a:lnTo>
                  <a:lnTo>
                    <a:pt x="162040" y="648427"/>
                  </a:lnTo>
                  <a:lnTo>
                    <a:pt x="136899" y="605721"/>
                  </a:lnTo>
                  <a:lnTo>
                    <a:pt x="113938" y="562711"/>
                  </a:lnTo>
                  <a:lnTo>
                    <a:pt x="93141" y="519335"/>
                  </a:lnTo>
                  <a:lnTo>
                    <a:pt x="74487" y="475530"/>
                  </a:lnTo>
                  <a:lnTo>
                    <a:pt x="57959" y="431232"/>
                  </a:lnTo>
                  <a:lnTo>
                    <a:pt x="43537" y="386380"/>
                  </a:lnTo>
                  <a:lnTo>
                    <a:pt x="31203" y="340908"/>
                  </a:lnTo>
                  <a:lnTo>
                    <a:pt x="20938" y="294756"/>
                  </a:lnTo>
                  <a:lnTo>
                    <a:pt x="12724" y="247859"/>
                  </a:lnTo>
                  <a:lnTo>
                    <a:pt x="6541" y="200154"/>
                  </a:lnTo>
                  <a:lnTo>
                    <a:pt x="2372" y="151579"/>
                  </a:lnTo>
                  <a:lnTo>
                    <a:pt x="198" y="102070"/>
                  </a:lnTo>
                  <a:lnTo>
                    <a:pt x="0" y="51565"/>
                  </a:lnTo>
                  <a:lnTo>
                    <a:pt x="1758" y="0"/>
                  </a:lnTo>
                  <a:lnTo>
                    <a:pt x="1145571" y="59944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13456" y="8578373"/>
              <a:ext cx="927100" cy="1137285"/>
            </a:xfrm>
            <a:custGeom>
              <a:avLst/>
              <a:gdLst/>
              <a:ahLst/>
              <a:cxnLst/>
              <a:rect l="l" t="t" r="r" b="b"/>
              <a:pathLst>
                <a:path w="927100" h="1137284">
                  <a:moveTo>
                    <a:pt x="926630" y="0"/>
                  </a:moveTo>
                  <a:lnTo>
                    <a:pt x="0" y="673239"/>
                  </a:lnTo>
                  <a:lnTo>
                    <a:pt x="31139" y="714353"/>
                  </a:lnTo>
                  <a:lnTo>
                    <a:pt x="63494" y="753652"/>
                  </a:lnTo>
                  <a:lnTo>
                    <a:pt x="97051" y="791129"/>
                  </a:lnTo>
                  <a:lnTo>
                    <a:pt x="131797" y="826777"/>
                  </a:lnTo>
                  <a:lnTo>
                    <a:pt x="167720" y="860588"/>
                  </a:lnTo>
                  <a:lnTo>
                    <a:pt x="204807" y="892554"/>
                  </a:lnTo>
                  <a:lnTo>
                    <a:pt x="243045" y="922669"/>
                  </a:lnTo>
                  <a:lnTo>
                    <a:pt x="282421" y="950924"/>
                  </a:lnTo>
                  <a:lnTo>
                    <a:pt x="322923" y="977311"/>
                  </a:lnTo>
                  <a:lnTo>
                    <a:pt x="364537" y="1001824"/>
                  </a:lnTo>
                  <a:lnTo>
                    <a:pt x="407252" y="1024455"/>
                  </a:lnTo>
                  <a:lnTo>
                    <a:pt x="451054" y="1045196"/>
                  </a:lnTo>
                  <a:lnTo>
                    <a:pt x="495931" y="1064040"/>
                  </a:lnTo>
                  <a:lnTo>
                    <a:pt x="541870" y="1080979"/>
                  </a:lnTo>
                  <a:lnTo>
                    <a:pt x="588857" y="1096006"/>
                  </a:lnTo>
                  <a:lnTo>
                    <a:pt x="636881" y="1109113"/>
                  </a:lnTo>
                  <a:lnTo>
                    <a:pt x="685929" y="1120293"/>
                  </a:lnTo>
                  <a:lnTo>
                    <a:pt x="735987" y="1129538"/>
                  </a:lnTo>
                  <a:lnTo>
                    <a:pt x="787044" y="1136840"/>
                  </a:lnTo>
                  <a:lnTo>
                    <a:pt x="926630" y="0"/>
                  </a:lnTo>
                  <a:close/>
                </a:path>
              </a:pathLst>
            </a:custGeom>
            <a:solidFill>
              <a:srgbClr val="3CB5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13456" y="8578373"/>
              <a:ext cx="927100" cy="1137285"/>
            </a:xfrm>
            <a:custGeom>
              <a:avLst/>
              <a:gdLst/>
              <a:ahLst/>
              <a:cxnLst/>
              <a:rect l="l" t="t" r="r" b="b"/>
              <a:pathLst>
                <a:path w="927100" h="1137284">
                  <a:moveTo>
                    <a:pt x="926630" y="0"/>
                  </a:moveTo>
                  <a:lnTo>
                    <a:pt x="787044" y="1136840"/>
                  </a:lnTo>
                  <a:lnTo>
                    <a:pt x="735987" y="1129538"/>
                  </a:lnTo>
                  <a:lnTo>
                    <a:pt x="685929" y="1120293"/>
                  </a:lnTo>
                  <a:lnTo>
                    <a:pt x="636881" y="1109113"/>
                  </a:lnTo>
                  <a:lnTo>
                    <a:pt x="588857" y="1096006"/>
                  </a:lnTo>
                  <a:lnTo>
                    <a:pt x="541870" y="1080979"/>
                  </a:lnTo>
                  <a:lnTo>
                    <a:pt x="495931" y="1064040"/>
                  </a:lnTo>
                  <a:lnTo>
                    <a:pt x="451054" y="1045196"/>
                  </a:lnTo>
                  <a:lnTo>
                    <a:pt x="407252" y="1024455"/>
                  </a:lnTo>
                  <a:lnTo>
                    <a:pt x="364537" y="1001824"/>
                  </a:lnTo>
                  <a:lnTo>
                    <a:pt x="322923" y="977311"/>
                  </a:lnTo>
                  <a:lnTo>
                    <a:pt x="282421" y="950924"/>
                  </a:lnTo>
                  <a:lnTo>
                    <a:pt x="243045" y="922669"/>
                  </a:lnTo>
                  <a:lnTo>
                    <a:pt x="204807" y="892554"/>
                  </a:lnTo>
                  <a:lnTo>
                    <a:pt x="167720" y="860588"/>
                  </a:lnTo>
                  <a:lnTo>
                    <a:pt x="131797" y="826777"/>
                  </a:lnTo>
                  <a:lnTo>
                    <a:pt x="97051" y="791129"/>
                  </a:lnTo>
                  <a:lnTo>
                    <a:pt x="63494" y="753652"/>
                  </a:lnTo>
                  <a:lnTo>
                    <a:pt x="31139" y="714353"/>
                  </a:lnTo>
                  <a:lnTo>
                    <a:pt x="0" y="673239"/>
                  </a:lnTo>
                  <a:lnTo>
                    <a:pt x="926630" y="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00501" y="8578373"/>
              <a:ext cx="1029969" cy="1146175"/>
            </a:xfrm>
            <a:custGeom>
              <a:avLst/>
              <a:gdLst/>
              <a:ahLst/>
              <a:cxnLst/>
              <a:rect l="l" t="t" r="r" b="b"/>
              <a:pathLst>
                <a:path w="1029969" h="1146175">
                  <a:moveTo>
                    <a:pt x="139585" y="0"/>
                  </a:moveTo>
                  <a:lnTo>
                    <a:pt x="0" y="1136840"/>
                  </a:lnTo>
                  <a:lnTo>
                    <a:pt x="50072" y="1141968"/>
                  </a:lnTo>
                  <a:lnTo>
                    <a:pt x="99806" y="1145028"/>
                  </a:lnTo>
                  <a:lnTo>
                    <a:pt x="149163" y="1146034"/>
                  </a:lnTo>
                  <a:lnTo>
                    <a:pt x="198105" y="1145004"/>
                  </a:lnTo>
                  <a:lnTo>
                    <a:pt x="246591" y="1141953"/>
                  </a:lnTo>
                  <a:lnTo>
                    <a:pt x="294584" y="1136896"/>
                  </a:lnTo>
                  <a:lnTo>
                    <a:pt x="342045" y="1129849"/>
                  </a:lnTo>
                  <a:lnTo>
                    <a:pt x="388934" y="1120828"/>
                  </a:lnTo>
                  <a:lnTo>
                    <a:pt x="435212" y="1109848"/>
                  </a:lnTo>
                  <a:lnTo>
                    <a:pt x="480842" y="1096926"/>
                  </a:lnTo>
                  <a:lnTo>
                    <a:pt x="525783" y="1082076"/>
                  </a:lnTo>
                  <a:lnTo>
                    <a:pt x="569998" y="1065315"/>
                  </a:lnTo>
                  <a:lnTo>
                    <a:pt x="613446" y="1046659"/>
                  </a:lnTo>
                  <a:lnTo>
                    <a:pt x="656090" y="1026122"/>
                  </a:lnTo>
                  <a:lnTo>
                    <a:pt x="697891" y="1003721"/>
                  </a:lnTo>
                  <a:lnTo>
                    <a:pt x="738808" y="979472"/>
                  </a:lnTo>
                  <a:lnTo>
                    <a:pt x="778805" y="953390"/>
                  </a:lnTo>
                  <a:lnTo>
                    <a:pt x="817841" y="925490"/>
                  </a:lnTo>
                  <a:lnTo>
                    <a:pt x="855878" y="895790"/>
                  </a:lnTo>
                  <a:lnTo>
                    <a:pt x="892877" y="864303"/>
                  </a:lnTo>
                  <a:lnTo>
                    <a:pt x="928799" y="831046"/>
                  </a:lnTo>
                  <a:lnTo>
                    <a:pt x="963606" y="796035"/>
                  </a:lnTo>
                  <a:lnTo>
                    <a:pt x="997257" y="759286"/>
                  </a:lnTo>
                  <a:lnTo>
                    <a:pt x="1029716" y="720813"/>
                  </a:lnTo>
                  <a:lnTo>
                    <a:pt x="139585" y="0"/>
                  </a:lnTo>
                  <a:close/>
                </a:path>
              </a:pathLst>
            </a:custGeom>
            <a:solidFill>
              <a:srgbClr val="FFB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00501" y="8578373"/>
              <a:ext cx="1029969" cy="1146175"/>
            </a:xfrm>
            <a:custGeom>
              <a:avLst/>
              <a:gdLst/>
              <a:ahLst/>
              <a:cxnLst/>
              <a:rect l="l" t="t" r="r" b="b"/>
              <a:pathLst>
                <a:path w="1029969" h="1146175">
                  <a:moveTo>
                    <a:pt x="139585" y="0"/>
                  </a:moveTo>
                  <a:lnTo>
                    <a:pt x="1029716" y="720813"/>
                  </a:lnTo>
                  <a:lnTo>
                    <a:pt x="997257" y="759286"/>
                  </a:lnTo>
                  <a:lnTo>
                    <a:pt x="963606" y="796035"/>
                  </a:lnTo>
                  <a:lnTo>
                    <a:pt x="928799" y="831046"/>
                  </a:lnTo>
                  <a:lnTo>
                    <a:pt x="892877" y="864303"/>
                  </a:lnTo>
                  <a:lnTo>
                    <a:pt x="855878" y="895790"/>
                  </a:lnTo>
                  <a:lnTo>
                    <a:pt x="817841" y="925490"/>
                  </a:lnTo>
                  <a:lnTo>
                    <a:pt x="778805" y="953390"/>
                  </a:lnTo>
                  <a:lnTo>
                    <a:pt x="738808" y="979472"/>
                  </a:lnTo>
                  <a:lnTo>
                    <a:pt x="697891" y="1003721"/>
                  </a:lnTo>
                  <a:lnTo>
                    <a:pt x="656090" y="1026122"/>
                  </a:lnTo>
                  <a:lnTo>
                    <a:pt x="613446" y="1046659"/>
                  </a:lnTo>
                  <a:lnTo>
                    <a:pt x="569998" y="1065315"/>
                  </a:lnTo>
                  <a:lnTo>
                    <a:pt x="525783" y="1082076"/>
                  </a:lnTo>
                  <a:lnTo>
                    <a:pt x="480842" y="1096926"/>
                  </a:lnTo>
                  <a:lnTo>
                    <a:pt x="435212" y="1109848"/>
                  </a:lnTo>
                  <a:lnTo>
                    <a:pt x="388934" y="1120828"/>
                  </a:lnTo>
                  <a:lnTo>
                    <a:pt x="342045" y="1129849"/>
                  </a:lnTo>
                  <a:lnTo>
                    <a:pt x="294584" y="1136896"/>
                  </a:lnTo>
                  <a:lnTo>
                    <a:pt x="246591" y="1141953"/>
                  </a:lnTo>
                  <a:lnTo>
                    <a:pt x="198105" y="1145004"/>
                  </a:lnTo>
                  <a:lnTo>
                    <a:pt x="149163" y="1146034"/>
                  </a:lnTo>
                  <a:lnTo>
                    <a:pt x="99806" y="1145028"/>
                  </a:lnTo>
                  <a:lnTo>
                    <a:pt x="50072" y="1141968"/>
                  </a:lnTo>
                  <a:lnTo>
                    <a:pt x="0" y="1136840"/>
                  </a:lnTo>
                  <a:lnTo>
                    <a:pt x="139585" y="0"/>
                  </a:lnTo>
                  <a:close/>
                </a:path>
              </a:pathLst>
            </a:custGeom>
            <a:ln w="63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40086" y="8149304"/>
              <a:ext cx="1149985" cy="1149985"/>
            </a:xfrm>
            <a:custGeom>
              <a:avLst/>
              <a:gdLst/>
              <a:ahLst/>
              <a:cxnLst/>
              <a:rect l="l" t="t" r="r" b="b"/>
              <a:pathLst>
                <a:path w="1149985" h="1149984">
                  <a:moveTo>
                    <a:pt x="1061974" y="0"/>
                  </a:moveTo>
                  <a:lnTo>
                    <a:pt x="0" y="429069"/>
                  </a:lnTo>
                  <a:lnTo>
                    <a:pt x="890130" y="1149883"/>
                  </a:lnTo>
                  <a:lnTo>
                    <a:pt x="921612" y="1109379"/>
                  </a:lnTo>
                  <a:lnTo>
                    <a:pt x="951089" y="1068121"/>
                  </a:lnTo>
                  <a:lnTo>
                    <a:pt x="978552" y="1026149"/>
                  </a:lnTo>
                  <a:lnTo>
                    <a:pt x="1003998" y="983501"/>
                  </a:lnTo>
                  <a:lnTo>
                    <a:pt x="1027420" y="940216"/>
                  </a:lnTo>
                  <a:lnTo>
                    <a:pt x="1048812" y="896331"/>
                  </a:lnTo>
                  <a:lnTo>
                    <a:pt x="1068169" y="851886"/>
                  </a:lnTo>
                  <a:lnTo>
                    <a:pt x="1085484" y="806919"/>
                  </a:lnTo>
                  <a:lnTo>
                    <a:pt x="1100753" y="761469"/>
                  </a:lnTo>
                  <a:lnTo>
                    <a:pt x="1113969" y="715574"/>
                  </a:lnTo>
                  <a:lnTo>
                    <a:pt x="1125127" y="669273"/>
                  </a:lnTo>
                  <a:lnTo>
                    <a:pt x="1134220" y="622604"/>
                  </a:lnTo>
                  <a:lnTo>
                    <a:pt x="1141244" y="575607"/>
                  </a:lnTo>
                  <a:lnTo>
                    <a:pt x="1146191" y="528318"/>
                  </a:lnTo>
                  <a:lnTo>
                    <a:pt x="1149058" y="480778"/>
                  </a:lnTo>
                  <a:lnTo>
                    <a:pt x="1149837" y="433024"/>
                  </a:lnTo>
                  <a:lnTo>
                    <a:pt x="1148523" y="385096"/>
                  </a:lnTo>
                  <a:lnTo>
                    <a:pt x="1145110" y="337031"/>
                  </a:lnTo>
                  <a:lnTo>
                    <a:pt x="1139593" y="288868"/>
                  </a:lnTo>
                  <a:lnTo>
                    <a:pt x="1131966" y="240647"/>
                  </a:lnTo>
                  <a:lnTo>
                    <a:pt x="1122222" y="192404"/>
                  </a:lnTo>
                  <a:lnTo>
                    <a:pt x="1110357" y="144180"/>
                  </a:lnTo>
                  <a:lnTo>
                    <a:pt x="1096365" y="96012"/>
                  </a:lnTo>
                  <a:lnTo>
                    <a:pt x="1080239" y="47939"/>
                  </a:lnTo>
                  <a:lnTo>
                    <a:pt x="1061974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40086" y="8149304"/>
              <a:ext cx="1149985" cy="1149985"/>
            </a:xfrm>
            <a:custGeom>
              <a:avLst/>
              <a:gdLst/>
              <a:ahLst/>
              <a:cxnLst/>
              <a:rect l="l" t="t" r="r" b="b"/>
              <a:pathLst>
                <a:path w="1149985" h="1149984">
                  <a:moveTo>
                    <a:pt x="0" y="429069"/>
                  </a:moveTo>
                  <a:lnTo>
                    <a:pt x="1061974" y="0"/>
                  </a:lnTo>
                  <a:lnTo>
                    <a:pt x="1080239" y="47939"/>
                  </a:lnTo>
                  <a:lnTo>
                    <a:pt x="1096365" y="96012"/>
                  </a:lnTo>
                  <a:lnTo>
                    <a:pt x="1110357" y="144180"/>
                  </a:lnTo>
                  <a:lnTo>
                    <a:pt x="1122222" y="192404"/>
                  </a:lnTo>
                  <a:lnTo>
                    <a:pt x="1131966" y="240647"/>
                  </a:lnTo>
                  <a:lnTo>
                    <a:pt x="1139593" y="288868"/>
                  </a:lnTo>
                  <a:lnTo>
                    <a:pt x="1145110" y="337031"/>
                  </a:lnTo>
                  <a:lnTo>
                    <a:pt x="1148523" y="385096"/>
                  </a:lnTo>
                  <a:lnTo>
                    <a:pt x="1149837" y="433024"/>
                  </a:lnTo>
                  <a:lnTo>
                    <a:pt x="1149058" y="480778"/>
                  </a:lnTo>
                  <a:lnTo>
                    <a:pt x="1146191" y="528318"/>
                  </a:lnTo>
                  <a:lnTo>
                    <a:pt x="1141244" y="575607"/>
                  </a:lnTo>
                  <a:lnTo>
                    <a:pt x="1134220" y="622604"/>
                  </a:lnTo>
                  <a:lnTo>
                    <a:pt x="1125127" y="669273"/>
                  </a:lnTo>
                  <a:lnTo>
                    <a:pt x="1113969" y="715574"/>
                  </a:lnTo>
                  <a:lnTo>
                    <a:pt x="1100753" y="761469"/>
                  </a:lnTo>
                  <a:lnTo>
                    <a:pt x="1085484" y="806919"/>
                  </a:lnTo>
                  <a:lnTo>
                    <a:pt x="1068169" y="851886"/>
                  </a:lnTo>
                  <a:lnTo>
                    <a:pt x="1048812" y="896331"/>
                  </a:lnTo>
                  <a:lnTo>
                    <a:pt x="1027420" y="940216"/>
                  </a:lnTo>
                  <a:lnTo>
                    <a:pt x="1003998" y="983501"/>
                  </a:lnTo>
                  <a:lnTo>
                    <a:pt x="978552" y="1026149"/>
                  </a:lnTo>
                  <a:lnTo>
                    <a:pt x="951089" y="1068121"/>
                  </a:lnTo>
                  <a:lnTo>
                    <a:pt x="921612" y="1109379"/>
                  </a:lnTo>
                  <a:lnTo>
                    <a:pt x="890130" y="1149883"/>
                  </a:lnTo>
                  <a:lnTo>
                    <a:pt x="0" y="429069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240086" y="7432999"/>
              <a:ext cx="1062355" cy="1145540"/>
            </a:xfrm>
            <a:custGeom>
              <a:avLst/>
              <a:gdLst/>
              <a:ahLst/>
              <a:cxnLst/>
              <a:rect l="l" t="t" r="r" b="b"/>
              <a:pathLst>
                <a:path w="1062354" h="1145540">
                  <a:moveTo>
                    <a:pt x="0" y="0"/>
                  </a:moveTo>
                  <a:lnTo>
                    <a:pt x="0" y="1145374"/>
                  </a:lnTo>
                  <a:lnTo>
                    <a:pt x="1061974" y="716305"/>
                  </a:lnTo>
                  <a:lnTo>
                    <a:pt x="1041839" y="669221"/>
                  </a:lnTo>
                  <a:lnTo>
                    <a:pt x="1020052" y="623504"/>
                  </a:lnTo>
                  <a:lnTo>
                    <a:pt x="996650" y="579180"/>
                  </a:lnTo>
                  <a:lnTo>
                    <a:pt x="971673" y="536275"/>
                  </a:lnTo>
                  <a:lnTo>
                    <a:pt x="945158" y="494815"/>
                  </a:lnTo>
                  <a:lnTo>
                    <a:pt x="917146" y="454826"/>
                  </a:lnTo>
                  <a:lnTo>
                    <a:pt x="887673" y="416334"/>
                  </a:lnTo>
                  <a:lnTo>
                    <a:pt x="856779" y="379365"/>
                  </a:lnTo>
                  <a:lnTo>
                    <a:pt x="824503" y="343945"/>
                  </a:lnTo>
                  <a:lnTo>
                    <a:pt x="790883" y="310101"/>
                  </a:lnTo>
                  <a:lnTo>
                    <a:pt x="755958" y="277858"/>
                  </a:lnTo>
                  <a:lnTo>
                    <a:pt x="719767" y="247242"/>
                  </a:lnTo>
                  <a:lnTo>
                    <a:pt x="682347" y="218280"/>
                  </a:lnTo>
                  <a:lnTo>
                    <a:pt x="643739" y="190998"/>
                  </a:lnTo>
                  <a:lnTo>
                    <a:pt x="603980" y="165421"/>
                  </a:lnTo>
                  <a:lnTo>
                    <a:pt x="563109" y="141576"/>
                  </a:lnTo>
                  <a:lnTo>
                    <a:pt x="521164" y="119489"/>
                  </a:lnTo>
                  <a:lnTo>
                    <a:pt x="478186" y="99186"/>
                  </a:lnTo>
                  <a:lnTo>
                    <a:pt x="434211" y="80692"/>
                  </a:lnTo>
                  <a:lnTo>
                    <a:pt x="389279" y="64035"/>
                  </a:lnTo>
                  <a:lnTo>
                    <a:pt x="343428" y="49239"/>
                  </a:lnTo>
                  <a:lnTo>
                    <a:pt x="296698" y="36332"/>
                  </a:lnTo>
                  <a:lnTo>
                    <a:pt x="249126" y="25339"/>
                  </a:lnTo>
                  <a:lnTo>
                    <a:pt x="200751" y="16286"/>
                  </a:lnTo>
                  <a:lnTo>
                    <a:pt x="151613" y="9200"/>
                  </a:lnTo>
                  <a:lnTo>
                    <a:pt x="101749" y="4106"/>
                  </a:lnTo>
                  <a:lnTo>
                    <a:pt x="51198" y="10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240086" y="7432999"/>
              <a:ext cx="1062355" cy="1145540"/>
            </a:xfrm>
            <a:custGeom>
              <a:avLst/>
              <a:gdLst/>
              <a:ahLst/>
              <a:cxnLst/>
              <a:rect l="l" t="t" r="r" b="b"/>
              <a:pathLst>
                <a:path w="1062354" h="1145540">
                  <a:moveTo>
                    <a:pt x="0" y="1145374"/>
                  </a:moveTo>
                  <a:lnTo>
                    <a:pt x="0" y="0"/>
                  </a:lnTo>
                  <a:lnTo>
                    <a:pt x="51198" y="1030"/>
                  </a:lnTo>
                  <a:lnTo>
                    <a:pt x="101749" y="4106"/>
                  </a:lnTo>
                  <a:lnTo>
                    <a:pt x="151613" y="9200"/>
                  </a:lnTo>
                  <a:lnTo>
                    <a:pt x="200751" y="16286"/>
                  </a:lnTo>
                  <a:lnTo>
                    <a:pt x="249126" y="25339"/>
                  </a:lnTo>
                  <a:lnTo>
                    <a:pt x="296698" y="36332"/>
                  </a:lnTo>
                  <a:lnTo>
                    <a:pt x="343428" y="49239"/>
                  </a:lnTo>
                  <a:lnTo>
                    <a:pt x="389279" y="64035"/>
                  </a:lnTo>
                  <a:lnTo>
                    <a:pt x="434211" y="80692"/>
                  </a:lnTo>
                  <a:lnTo>
                    <a:pt x="478186" y="99186"/>
                  </a:lnTo>
                  <a:lnTo>
                    <a:pt x="521164" y="119489"/>
                  </a:lnTo>
                  <a:lnTo>
                    <a:pt x="563109" y="141576"/>
                  </a:lnTo>
                  <a:lnTo>
                    <a:pt x="603980" y="165421"/>
                  </a:lnTo>
                  <a:lnTo>
                    <a:pt x="643739" y="190998"/>
                  </a:lnTo>
                  <a:lnTo>
                    <a:pt x="682347" y="218280"/>
                  </a:lnTo>
                  <a:lnTo>
                    <a:pt x="719767" y="247242"/>
                  </a:lnTo>
                  <a:lnTo>
                    <a:pt x="755958" y="277858"/>
                  </a:lnTo>
                  <a:lnTo>
                    <a:pt x="790883" y="310101"/>
                  </a:lnTo>
                  <a:lnTo>
                    <a:pt x="824503" y="343945"/>
                  </a:lnTo>
                  <a:lnTo>
                    <a:pt x="856779" y="379365"/>
                  </a:lnTo>
                  <a:lnTo>
                    <a:pt x="887673" y="416334"/>
                  </a:lnTo>
                  <a:lnTo>
                    <a:pt x="917146" y="454826"/>
                  </a:lnTo>
                  <a:lnTo>
                    <a:pt x="945158" y="494815"/>
                  </a:lnTo>
                  <a:lnTo>
                    <a:pt x="971673" y="536275"/>
                  </a:lnTo>
                  <a:lnTo>
                    <a:pt x="996650" y="579180"/>
                  </a:lnTo>
                  <a:lnTo>
                    <a:pt x="1020052" y="623504"/>
                  </a:lnTo>
                  <a:lnTo>
                    <a:pt x="1041839" y="669221"/>
                  </a:lnTo>
                  <a:lnTo>
                    <a:pt x="1061974" y="716305"/>
                  </a:lnTo>
                  <a:lnTo>
                    <a:pt x="0" y="1145374"/>
                  </a:lnTo>
                  <a:close/>
                </a:path>
              </a:pathLst>
            </a:custGeom>
            <a:ln w="63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514602" y="5594938"/>
            <a:ext cx="5397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33%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30834" y="6686630"/>
            <a:ext cx="5060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31%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18873" y="6059250"/>
            <a:ext cx="5162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19%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59740" y="5343986"/>
            <a:ext cx="4921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70720" y="7729163"/>
            <a:ext cx="38036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19%</a:t>
            </a:r>
            <a:endParaRPr sz="14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78147" y="8523992"/>
            <a:ext cx="36322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70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4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04518" y="9208266"/>
            <a:ext cx="38100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16%</a:t>
            </a:r>
            <a:endParaRPr sz="14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84528" y="9159232"/>
            <a:ext cx="37338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45" dirty="0">
                <a:solidFill>
                  <a:srgbClr val="FFFFFF"/>
                </a:solidFill>
                <a:latin typeface="Arial"/>
                <a:cs typeface="Arial"/>
              </a:rPr>
              <a:t>13%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28801" y="8704152"/>
            <a:ext cx="34861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110" dirty="0">
                <a:solidFill>
                  <a:srgbClr val="FFFFFF"/>
                </a:solidFill>
                <a:latin typeface="Arial"/>
                <a:cs typeface="Arial"/>
              </a:rPr>
              <a:t>11%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48451" y="8217299"/>
            <a:ext cx="30988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35" dirty="0">
                <a:solidFill>
                  <a:srgbClr val="FFFFFF"/>
                </a:solidFill>
                <a:latin typeface="Arial"/>
                <a:cs typeface="Arial"/>
              </a:rPr>
              <a:t>9%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59001" y="7753955"/>
            <a:ext cx="30988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35" dirty="0">
                <a:solidFill>
                  <a:srgbClr val="FFFFFF"/>
                </a:solidFill>
                <a:latin typeface="Arial"/>
                <a:cs typeface="Arial"/>
              </a:rPr>
              <a:t>9%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932358" y="7592528"/>
            <a:ext cx="31051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35" dirty="0">
                <a:solidFill>
                  <a:srgbClr val="FFFFFF"/>
                </a:solidFill>
                <a:latin typeface="Arial"/>
                <a:cs typeface="Arial"/>
              </a:rPr>
              <a:t>6%</a:t>
            </a:r>
            <a:endParaRPr sz="145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192682" y="5914453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431714" y="5903978"/>
            <a:ext cx="8769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much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admin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192682" y="6138811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431714" y="6128338"/>
            <a:ext cx="14922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see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what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reps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up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to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192682" y="636317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F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431714" y="6352696"/>
            <a:ext cx="2189480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3B1852"/>
                </a:solidFill>
                <a:latin typeface="Arial"/>
                <a:cs typeface="Arial"/>
              </a:rPr>
              <a:t>Processes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complex and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long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3B1852"/>
                </a:solidFill>
                <a:latin typeface="Arial"/>
                <a:cs typeface="Arial"/>
              </a:rPr>
              <a:t>see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what’s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happening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with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customers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92682" y="6587528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3951411" y="7410963"/>
            <a:ext cx="2393315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Needs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Year</a:t>
            </a:r>
            <a:r>
              <a:rPr sz="1300" spc="-5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0" dirty="0">
                <a:solidFill>
                  <a:srgbClr val="EB008B"/>
                </a:solidFill>
                <a:latin typeface="Arial"/>
                <a:cs typeface="Arial"/>
              </a:rPr>
              <a:t>2021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(SA)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South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Africa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only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70" dirty="0">
                <a:solidFill>
                  <a:srgbClr val="3C1152"/>
                </a:solidFill>
                <a:latin typeface="Arial"/>
                <a:cs typeface="Arial"/>
              </a:rPr>
              <a:t>-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Data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not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supplied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for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other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3C1152"/>
                </a:solidFill>
                <a:latin typeface="Arial"/>
                <a:cs typeface="Arial"/>
              </a:rPr>
              <a:t>regions</a:t>
            </a:r>
            <a:endParaRPr sz="7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964114" y="7892466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4203142" y="7881992"/>
            <a:ext cx="15665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Visibility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into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3B1852"/>
                </a:solidFill>
                <a:latin typeface="Arial"/>
                <a:cs typeface="Arial"/>
              </a:rPr>
              <a:t>sales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reps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activity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964114" y="8116823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203142" y="8106350"/>
            <a:ext cx="18624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Increase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order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accuracy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and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process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964114" y="8341182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F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203142" y="8330708"/>
            <a:ext cx="14478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Better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planning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(for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my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reps)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964114" y="856554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4203142" y="8555066"/>
            <a:ext cx="22860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solidFill>
                  <a:srgbClr val="3B1852"/>
                </a:solidFill>
                <a:latin typeface="Arial"/>
                <a:cs typeface="Arial"/>
              </a:rPr>
              <a:t>Ensure</a:t>
            </a:r>
            <a:r>
              <a:rPr sz="9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customers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being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visited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frequently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964114" y="8789899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03D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4203142" y="8779425"/>
            <a:ext cx="12757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Visibility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into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3B1852"/>
                </a:solidFill>
                <a:latin typeface="Arial"/>
                <a:cs typeface="Arial"/>
              </a:rPr>
              <a:t>sales</a:t>
            </a:r>
            <a:r>
              <a:rPr sz="900" spc="-1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orders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964114" y="9014256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F074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203142" y="9003782"/>
            <a:ext cx="24898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Collection of information and</a:t>
            </a:r>
            <a:r>
              <a:rPr sz="900" spc="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photos during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visits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964114" y="923861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7E3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203142" y="9228142"/>
            <a:ext cx="15551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Better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planning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(for</a:t>
            </a:r>
            <a:r>
              <a:rPr sz="9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Managers)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964114" y="946296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1D00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203142" y="9452500"/>
            <a:ext cx="15982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Digital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catalogue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and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price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lists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"/>
            <a:ext cx="7560309" cy="3975735"/>
            <a:chOff x="0" y="12"/>
            <a:chExt cx="7560309" cy="39757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"/>
              <a:ext cx="7559992" cy="396238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7559992" cy="39624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50265" y="3332683"/>
              <a:ext cx="6459855" cy="643255"/>
            </a:xfrm>
            <a:custGeom>
              <a:avLst/>
              <a:gdLst/>
              <a:ahLst/>
              <a:cxnLst/>
              <a:rect l="l" t="t" r="r" b="b"/>
              <a:pathLst>
                <a:path w="6459855" h="643254">
                  <a:moveTo>
                    <a:pt x="6459461" y="0"/>
                  </a:moveTo>
                  <a:lnTo>
                    <a:pt x="0" y="0"/>
                  </a:lnTo>
                  <a:lnTo>
                    <a:pt x="0" y="642962"/>
                  </a:lnTo>
                  <a:lnTo>
                    <a:pt x="6459461" y="642962"/>
                  </a:lnTo>
                  <a:lnTo>
                    <a:pt x="64594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25897" y="2041787"/>
            <a:ext cx="4344035" cy="97790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pc="-145" dirty="0"/>
              <a:t>H1</a:t>
            </a:r>
            <a:r>
              <a:rPr spc="-35" dirty="0"/>
              <a:t> </a:t>
            </a:r>
            <a:r>
              <a:rPr spc="-120" dirty="0"/>
              <a:t>vs</a:t>
            </a:r>
            <a:r>
              <a:rPr spc="-35" dirty="0"/>
              <a:t> </a:t>
            </a:r>
            <a:r>
              <a:rPr dirty="0"/>
              <a:t>H2</a:t>
            </a:r>
            <a:r>
              <a:rPr spc="-30" dirty="0"/>
              <a:t> </a:t>
            </a:r>
            <a:r>
              <a:rPr spc="-10" dirty="0"/>
              <a:t>comparison</a:t>
            </a:r>
          </a:p>
          <a:p>
            <a:pPr marL="12700" marR="5080">
              <a:lnSpc>
                <a:spcPct val="100000"/>
              </a:lnSpc>
              <a:spcBef>
                <a:spcPts val="355"/>
              </a:spcBef>
            </a:pPr>
            <a:r>
              <a:rPr sz="1400" b="0" dirty="0">
                <a:latin typeface="Arial"/>
                <a:cs typeface="Arial"/>
              </a:rPr>
              <a:t>How</a:t>
            </a:r>
            <a:r>
              <a:rPr sz="1400" b="0" spc="3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did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the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last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half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spc="50" dirty="0">
                <a:latin typeface="Arial"/>
                <a:cs typeface="Arial"/>
              </a:rPr>
              <a:t>of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the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year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affect</a:t>
            </a:r>
            <a:r>
              <a:rPr sz="1400" b="0" spc="40" dirty="0">
                <a:latin typeface="Arial"/>
                <a:cs typeface="Arial"/>
              </a:rPr>
              <a:t> </a:t>
            </a:r>
            <a:r>
              <a:rPr sz="1400" b="0" spc="55" dirty="0">
                <a:latin typeface="Arial"/>
                <a:cs typeface="Arial"/>
              </a:rPr>
              <a:t>what</a:t>
            </a:r>
            <a:r>
              <a:rPr sz="1400" b="0" spc="35" dirty="0">
                <a:latin typeface="Arial"/>
                <a:cs typeface="Arial"/>
              </a:rPr>
              <a:t> </a:t>
            </a:r>
            <a:r>
              <a:rPr sz="1400" b="0" spc="-10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prospects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were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looking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for in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spc="70" dirty="0">
                <a:latin typeface="Arial"/>
                <a:cs typeface="Arial"/>
              </a:rPr>
              <a:t>a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dirty="0">
                <a:latin typeface="Arial"/>
                <a:cs typeface="Arial"/>
              </a:rPr>
              <a:t>field </a:t>
            </a:r>
            <a:r>
              <a:rPr sz="1400" b="0" spc="-30" dirty="0">
                <a:latin typeface="Arial"/>
                <a:cs typeface="Arial"/>
              </a:rPr>
              <a:t>sales</a:t>
            </a:r>
            <a:r>
              <a:rPr sz="1400" b="0" spc="-5" dirty="0">
                <a:latin typeface="Arial"/>
                <a:cs typeface="Arial"/>
              </a:rPr>
              <a:t> </a:t>
            </a:r>
            <a:r>
              <a:rPr sz="1400" b="0" spc="-20" dirty="0">
                <a:latin typeface="Arial"/>
                <a:cs typeface="Arial"/>
              </a:rPr>
              <a:t>CRM?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9983" y="5015871"/>
            <a:ext cx="2331720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Pain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EB008B"/>
                </a:solidFill>
                <a:latin typeface="Arial"/>
                <a:cs typeface="Arial"/>
              </a:rPr>
              <a:t>Points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45" dirty="0">
                <a:solidFill>
                  <a:srgbClr val="EB008B"/>
                </a:solidFill>
                <a:latin typeface="Arial"/>
                <a:cs typeface="Arial"/>
              </a:rPr>
              <a:t>H1</a:t>
            </a:r>
            <a:r>
              <a:rPr sz="1300" spc="-55" dirty="0">
                <a:solidFill>
                  <a:srgbClr val="EB008B"/>
                </a:solidFill>
                <a:latin typeface="Arial"/>
                <a:cs typeface="Arial"/>
              </a:rPr>
              <a:t> vs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EB008B"/>
                </a:solidFill>
                <a:latin typeface="Arial"/>
                <a:cs typeface="Arial"/>
              </a:rPr>
              <a:t>H2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Data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gathered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by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40" dirty="0">
                <a:solidFill>
                  <a:srgbClr val="3C1152"/>
                </a:solidFill>
                <a:latin typeface="Arial"/>
                <a:cs typeface="Arial"/>
              </a:rPr>
              <a:t>SDRs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&amp;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30" dirty="0">
                <a:solidFill>
                  <a:srgbClr val="3C1152"/>
                </a:solidFill>
                <a:latin typeface="Arial"/>
                <a:cs typeface="Arial"/>
              </a:rPr>
              <a:t>AEs</a:t>
            </a:r>
            <a:r>
              <a:rPr sz="750" spc="40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during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Discovery</a:t>
            </a:r>
            <a:r>
              <a:rPr sz="750" spc="3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3C1152"/>
                </a:solidFill>
                <a:latin typeface="Arial"/>
                <a:cs typeface="Arial"/>
              </a:rPr>
              <a:t>Calls</a:t>
            </a:r>
            <a:endParaRPr sz="75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5190566"/>
            <a:ext cx="92238" cy="750049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1192682" y="569851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31726" y="5688054"/>
            <a:ext cx="8096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2nd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half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year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92682" y="5460924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31726" y="5450450"/>
            <a:ext cx="7486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70" dirty="0">
                <a:solidFill>
                  <a:srgbClr val="3B1852"/>
                </a:solidFill>
                <a:latin typeface="Arial"/>
                <a:cs typeface="Arial"/>
              </a:rPr>
              <a:t>1st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half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year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00105" y="9196120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EB0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39145" y="9185650"/>
            <a:ext cx="8096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2nd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half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year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00105" y="8958529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64706" y="0"/>
                </a:moveTo>
                <a:lnTo>
                  <a:pt x="0" y="0"/>
                </a:lnTo>
                <a:lnTo>
                  <a:pt x="0" y="164706"/>
                </a:lnTo>
                <a:lnTo>
                  <a:pt x="164706" y="164706"/>
                </a:lnTo>
                <a:lnTo>
                  <a:pt x="164706" y="0"/>
                </a:lnTo>
                <a:close/>
              </a:path>
            </a:pathLst>
          </a:custGeom>
          <a:solidFill>
            <a:srgbClr val="3C11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739145" y="8948059"/>
            <a:ext cx="7486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70" dirty="0">
                <a:solidFill>
                  <a:srgbClr val="3B1852"/>
                </a:solidFill>
                <a:latin typeface="Arial"/>
                <a:cs typeface="Arial"/>
              </a:rPr>
              <a:t>1st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half</a:t>
            </a:r>
            <a:r>
              <a:rPr sz="900" spc="-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B1852"/>
                </a:solidFill>
                <a:latin typeface="Arial"/>
                <a:cs typeface="Arial"/>
              </a:rPr>
              <a:t>of</a:t>
            </a:r>
            <a:r>
              <a:rPr sz="900" spc="-1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3B1852"/>
                </a:solidFill>
                <a:latin typeface="Arial"/>
                <a:cs typeface="Arial"/>
              </a:rPr>
              <a:t>year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87404" y="8479475"/>
            <a:ext cx="2393315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Needs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35" dirty="0">
                <a:solidFill>
                  <a:srgbClr val="EB008B"/>
                </a:solidFill>
                <a:latin typeface="Arial"/>
                <a:cs typeface="Arial"/>
              </a:rPr>
              <a:t>Year</a:t>
            </a:r>
            <a:r>
              <a:rPr sz="1300" spc="-55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100" dirty="0">
                <a:solidFill>
                  <a:srgbClr val="EB008B"/>
                </a:solidFill>
                <a:latin typeface="Arial"/>
                <a:cs typeface="Arial"/>
              </a:rPr>
              <a:t>2021</a:t>
            </a:r>
            <a:r>
              <a:rPr sz="1300" spc="-60" dirty="0">
                <a:solidFill>
                  <a:srgbClr val="EB008B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EB008B"/>
                </a:solidFill>
                <a:latin typeface="Arial"/>
                <a:cs typeface="Arial"/>
              </a:rPr>
              <a:t>(SA)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South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Africa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3C1152"/>
                </a:solidFill>
                <a:latin typeface="Arial"/>
                <a:cs typeface="Arial"/>
              </a:rPr>
              <a:t>only</a:t>
            </a:r>
            <a:r>
              <a:rPr sz="750" spc="55" dirty="0">
                <a:solidFill>
                  <a:srgbClr val="3C1152"/>
                </a:solidFill>
                <a:latin typeface="Arial"/>
                <a:cs typeface="Arial"/>
              </a:rPr>
              <a:t> </a:t>
            </a:r>
            <a:endParaRPr sz="750" dirty="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717895" y="4223495"/>
            <a:ext cx="3174365" cy="2271395"/>
            <a:chOff x="3717895" y="4223495"/>
            <a:chExt cx="3174365" cy="2271395"/>
          </a:xfrm>
        </p:grpSpPr>
        <p:sp>
          <p:nvSpPr>
            <p:cNvPr id="25" name="object 25"/>
            <p:cNvSpPr/>
            <p:nvPr/>
          </p:nvSpPr>
          <p:spPr>
            <a:xfrm>
              <a:off x="3724245" y="6484847"/>
              <a:ext cx="3161665" cy="0"/>
            </a:xfrm>
            <a:custGeom>
              <a:avLst/>
              <a:gdLst/>
              <a:ahLst/>
              <a:cxnLst/>
              <a:rect l="l" t="t" r="r" b="b"/>
              <a:pathLst>
                <a:path w="3161665">
                  <a:moveTo>
                    <a:pt x="0" y="0"/>
                  </a:moveTo>
                  <a:lnTo>
                    <a:pt x="900954" y="0"/>
                  </a:lnTo>
                </a:path>
                <a:path w="3161665">
                  <a:moveTo>
                    <a:pt x="1469978" y="0"/>
                  </a:moveTo>
                  <a:lnTo>
                    <a:pt x="1691250" y="0"/>
                  </a:lnTo>
                </a:path>
                <a:path w="3161665">
                  <a:moveTo>
                    <a:pt x="2260273" y="0"/>
                  </a:moveTo>
                  <a:lnTo>
                    <a:pt x="2481558" y="0"/>
                  </a:lnTo>
                </a:path>
                <a:path w="3161665">
                  <a:moveTo>
                    <a:pt x="3050581" y="0"/>
                  </a:moveTo>
                  <a:lnTo>
                    <a:pt x="3161220" y="0"/>
                  </a:lnTo>
                </a:path>
              </a:pathLst>
            </a:custGeom>
            <a:ln w="6352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724245" y="6491197"/>
              <a:ext cx="3161665" cy="0"/>
            </a:xfrm>
            <a:custGeom>
              <a:avLst/>
              <a:gdLst/>
              <a:ahLst/>
              <a:cxnLst/>
              <a:rect l="l" t="t" r="r" b="b"/>
              <a:pathLst>
                <a:path w="3161665">
                  <a:moveTo>
                    <a:pt x="0" y="0"/>
                  </a:moveTo>
                  <a:lnTo>
                    <a:pt x="3161220" y="0"/>
                  </a:lnTo>
                </a:path>
              </a:pathLst>
            </a:custGeom>
            <a:ln w="6352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724245" y="6431569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4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14552" y="6431569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4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304858" y="6431569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4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95165" y="6431569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4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885471" y="6431569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4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24245" y="4229846"/>
              <a:ext cx="79375" cy="2258695"/>
            </a:xfrm>
            <a:custGeom>
              <a:avLst/>
              <a:gdLst/>
              <a:ahLst/>
              <a:cxnLst/>
              <a:rect l="l" t="t" r="r" b="b"/>
              <a:pathLst>
                <a:path w="79375" h="2258695">
                  <a:moveTo>
                    <a:pt x="0" y="2258174"/>
                  </a:moveTo>
                  <a:lnTo>
                    <a:pt x="0" y="0"/>
                  </a:lnTo>
                </a:path>
                <a:path w="79375" h="2258695">
                  <a:moveTo>
                    <a:pt x="0" y="2258174"/>
                  </a:moveTo>
                  <a:lnTo>
                    <a:pt x="79032" y="2258174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24245" y="620574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24245" y="592347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24245" y="564120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724245" y="535893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24245" y="507666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24245" y="479438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724245" y="451211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724245" y="422984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834892" y="4681474"/>
              <a:ext cx="569595" cy="790575"/>
            </a:xfrm>
            <a:custGeom>
              <a:avLst/>
              <a:gdLst/>
              <a:ahLst/>
              <a:cxnLst/>
              <a:rect l="l" t="t" r="r" b="b"/>
              <a:pathLst>
                <a:path w="569595" h="790575">
                  <a:moveTo>
                    <a:pt x="569023" y="0"/>
                  </a:moveTo>
                  <a:lnTo>
                    <a:pt x="0" y="0"/>
                  </a:lnTo>
                  <a:lnTo>
                    <a:pt x="0" y="790359"/>
                  </a:lnTo>
                  <a:lnTo>
                    <a:pt x="569023" y="790359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34892" y="4681474"/>
              <a:ext cx="569595" cy="790575"/>
            </a:xfrm>
            <a:custGeom>
              <a:avLst/>
              <a:gdLst/>
              <a:ahLst/>
              <a:cxnLst/>
              <a:rect l="l" t="t" r="r" b="b"/>
              <a:pathLst>
                <a:path w="569595" h="790575">
                  <a:moveTo>
                    <a:pt x="0" y="0"/>
                  </a:moveTo>
                  <a:lnTo>
                    <a:pt x="569023" y="0"/>
                  </a:lnTo>
                  <a:lnTo>
                    <a:pt x="569023" y="790359"/>
                  </a:lnTo>
                  <a:lnTo>
                    <a:pt x="0" y="790359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625200" y="4653254"/>
              <a:ext cx="569595" cy="960119"/>
            </a:xfrm>
            <a:custGeom>
              <a:avLst/>
              <a:gdLst/>
              <a:ahLst/>
              <a:cxnLst/>
              <a:rect l="l" t="t" r="r" b="b"/>
              <a:pathLst>
                <a:path w="569595" h="960120">
                  <a:moveTo>
                    <a:pt x="569023" y="0"/>
                  </a:moveTo>
                  <a:lnTo>
                    <a:pt x="0" y="0"/>
                  </a:lnTo>
                  <a:lnTo>
                    <a:pt x="0" y="959726"/>
                  </a:lnTo>
                  <a:lnTo>
                    <a:pt x="569023" y="959726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625200" y="4653254"/>
              <a:ext cx="569595" cy="960119"/>
            </a:xfrm>
            <a:custGeom>
              <a:avLst/>
              <a:gdLst/>
              <a:ahLst/>
              <a:cxnLst/>
              <a:rect l="l" t="t" r="r" b="b"/>
              <a:pathLst>
                <a:path w="569595" h="960120">
                  <a:moveTo>
                    <a:pt x="0" y="0"/>
                  </a:moveTo>
                  <a:lnTo>
                    <a:pt x="569023" y="0"/>
                  </a:lnTo>
                  <a:lnTo>
                    <a:pt x="569023" y="959726"/>
                  </a:lnTo>
                  <a:lnTo>
                    <a:pt x="0" y="95972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415495" y="5020208"/>
              <a:ext cx="569595" cy="593090"/>
            </a:xfrm>
            <a:custGeom>
              <a:avLst/>
              <a:gdLst/>
              <a:ahLst/>
              <a:cxnLst/>
              <a:rect l="l" t="t" r="r" b="b"/>
              <a:pathLst>
                <a:path w="569595" h="593089">
                  <a:moveTo>
                    <a:pt x="569023" y="0"/>
                  </a:moveTo>
                  <a:lnTo>
                    <a:pt x="0" y="0"/>
                  </a:lnTo>
                  <a:lnTo>
                    <a:pt x="0" y="592772"/>
                  </a:lnTo>
                  <a:lnTo>
                    <a:pt x="569023" y="592772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415495" y="5020208"/>
              <a:ext cx="569595" cy="593090"/>
            </a:xfrm>
            <a:custGeom>
              <a:avLst/>
              <a:gdLst/>
              <a:ahLst/>
              <a:cxnLst/>
              <a:rect l="l" t="t" r="r" b="b"/>
              <a:pathLst>
                <a:path w="569595" h="593089">
                  <a:moveTo>
                    <a:pt x="0" y="0"/>
                  </a:moveTo>
                  <a:lnTo>
                    <a:pt x="569023" y="0"/>
                  </a:lnTo>
                  <a:lnTo>
                    <a:pt x="569023" y="592772"/>
                  </a:lnTo>
                  <a:lnTo>
                    <a:pt x="0" y="592772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205804" y="5669432"/>
              <a:ext cx="569595" cy="480059"/>
            </a:xfrm>
            <a:custGeom>
              <a:avLst/>
              <a:gdLst/>
              <a:ahLst/>
              <a:cxnLst/>
              <a:rect l="l" t="t" r="r" b="b"/>
              <a:pathLst>
                <a:path w="569595" h="480060">
                  <a:moveTo>
                    <a:pt x="569023" y="0"/>
                  </a:moveTo>
                  <a:lnTo>
                    <a:pt x="0" y="0"/>
                  </a:lnTo>
                  <a:lnTo>
                    <a:pt x="0" y="479856"/>
                  </a:lnTo>
                  <a:lnTo>
                    <a:pt x="569023" y="479856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05804" y="5669432"/>
              <a:ext cx="569595" cy="480059"/>
            </a:xfrm>
            <a:custGeom>
              <a:avLst/>
              <a:gdLst/>
              <a:ahLst/>
              <a:cxnLst/>
              <a:rect l="l" t="t" r="r" b="b"/>
              <a:pathLst>
                <a:path w="569595" h="480060">
                  <a:moveTo>
                    <a:pt x="0" y="0"/>
                  </a:moveTo>
                  <a:lnTo>
                    <a:pt x="569023" y="0"/>
                  </a:lnTo>
                  <a:lnTo>
                    <a:pt x="569023" y="479856"/>
                  </a:lnTo>
                  <a:lnTo>
                    <a:pt x="0" y="47985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834892" y="5471846"/>
              <a:ext cx="569595" cy="1016635"/>
            </a:xfrm>
            <a:custGeom>
              <a:avLst/>
              <a:gdLst/>
              <a:ahLst/>
              <a:cxnLst/>
              <a:rect l="l" t="t" r="r" b="b"/>
              <a:pathLst>
                <a:path w="569595" h="1016635">
                  <a:moveTo>
                    <a:pt x="569023" y="0"/>
                  </a:moveTo>
                  <a:lnTo>
                    <a:pt x="0" y="0"/>
                  </a:lnTo>
                  <a:lnTo>
                    <a:pt x="0" y="1016177"/>
                  </a:lnTo>
                  <a:lnTo>
                    <a:pt x="569023" y="1016177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834892" y="5471846"/>
              <a:ext cx="569595" cy="1016635"/>
            </a:xfrm>
            <a:custGeom>
              <a:avLst/>
              <a:gdLst/>
              <a:ahLst/>
              <a:cxnLst/>
              <a:rect l="l" t="t" r="r" b="b"/>
              <a:pathLst>
                <a:path w="569595" h="1016635">
                  <a:moveTo>
                    <a:pt x="0" y="0"/>
                  </a:moveTo>
                  <a:lnTo>
                    <a:pt x="569023" y="0"/>
                  </a:lnTo>
                  <a:lnTo>
                    <a:pt x="569023" y="1016177"/>
                  </a:lnTo>
                  <a:lnTo>
                    <a:pt x="0" y="1016177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625200" y="5612981"/>
              <a:ext cx="569595" cy="875665"/>
            </a:xfrm>
            <a:custGeom>
              <a:avLst/>
              <a:gdLst/>
              <a:ahLst/>
              <a:cxnLst/>
              <a:rect l="l" t="t" r="r" b="b"/>
              <a:pathLst>
                <a:path w="569595" h="875664">
                  <a:moveTo>
                    <a:pt x="569023" y="0"/>
                  </a:moveTo>
                  <a:lnTo>
                    <a:pt x="0" y="0"/>
                  </a:lnTo>
                  <a:lnTo>
                    <a:pt x="0" y="875042"/>
                  </a:lnTo>
                  <a:lnTo>
                    <a:pt x="569023" y="875042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625200" y="5612981"/>
              <a:ext cx="569595" cy="875665"/>
            </a:xfrm>
            <a:custGeom>
              <a:avLst/>
              <a:gdLst/>
              <a:ahLst/>
              <a:cxnLst/>
              <a:rect l="l" t="t" r="r" b="b"/>
              <a:pathLst>
                <a:path w="569595" h="875664">
                  <a:moveTo>
                    <a:pt x="0" y="0"/>
                  </a:moveTo>
                  <a:lnTo>
                    <a:pt x="569023" y="0"/>
                  </a:lnTo>
                  <a:lnTo>
                    <a:pt x="569023" y="875042"/>
                  </a:lnTo>
                  <a:lnTo>
                    <a:pt x="0" y="875042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415495" y="5612981"/>
              <a:ext cx="569595" cy="875665"/>
            </a:xfrm>
            <a:custGeom>
              <a:avLst/>
              <a:gdLst/>
              <a:ahLst/>
              <a:cxnLst/>
              <a:rect l="l" t="t" r="r" b="b"/>
              <a:pathLst>
                <a:path w="569595" h="875664">
                  <a:moveTo>
                    <a:pt x="569023" y="0"/>
                  </a:moveTo>
                  <a:lnTo>
                    <a:pt x="0" y="0"/>
                  </a:lnTo>
                  <a:lnTo>
                    <a:pt x="0" y="875042"/>
                  </a:lnTo>
                  <a:lnTo>
                    <a:pt x="569023" y="875042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415495" y="5612981"/>
              <a:ext cx="569595" cy="875665"/>
            </a:xfrm>
            <a:custGeom>
              <a:avLst/>
              <a:gdLst/>
              <a:ahLst/>
              <a:cxnLst/>
              <a:rect l="l" t="t" r="r" b="b"/>
              <a:pathLst>
                <a:path w="569595" h="875664">
                  <a:moveTo>
                    <a:pt x="0" y="0"/>
                  </a:moveTo>
                  <a:lnTo>
                    <a:pt x="569023" y="0"/>
                  </a:lnTo>
                  <a:lnTo>
                    <a:pt x="569023" y="875042"/>
                  </a:lnTo>
                  <a:lnTo>
                    <a:pt x="0" y="875042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05804" y="6149289"/>
              <a:ext cx="569595" cy="339090"/>
            </a:xfrm>
            <a:custGeom>
              <a:avLst/>
              <a:gdLst/>
              <a:ahLst/>
              <a:cxnLst/>
              <a:rect l="l" t="t" r="r" b="b"/>
              <a:pathLst>
                <a:path w="569595" h="339089">
                  <a:moveTo>
                    <a:pt x="569023" y="0"/>
                  </a:moveTo>
                  <a:lnTo>
                    <a:pt x="0" y="0"/>
                  </a:lnTo>
                  <a:lnTo>
                    <a:pt x="0" y="338721"/>
                  </a:lnTo>
                  <a:lnTo>
                    <a:pt x="569023" y="338721"/>
                  </a:lnTo>
                  <a:lnTo>
                    <a:pt x="569023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205804" y="6149289"/>
              <a:ext cx="569595" cy="339090"/>
            </a:xfrm>
            <a:custGeom>
              <a:avLst/>
              <a:gdLst/>
              <a:ahLst/>
              <a:cxnLst/>
              <a:rect l="l" t="t" r="r" b="b"/>
              <a:pathLst>
                <a:path w="569595" h="339089">
                  <a:moveTo>
                    <a:pt x="0" y="0"/>
                  </a:moveTo>
                  <a:lnTo>
                    <a:pt x="569023" y="0"/>
                  </a:lnTo>
                  <a:lnTo>
                    <a:pt x="569023" y="338721"/>
                  </a:lnTo>
                  <a:lnTo>
                    <a:pt x="0" y="338721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3606055" y="6441992"/>
            <a:ext cx="8191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50" dirty="0">
                <a:solidFill>
                  <a:srgbClr val="B9BBBC"/>
                </a:solidFill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69517" y="6159735"/>
            <a:ext cx="11811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10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558849" y="5877477"/>
            <a:ext cx="1289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20</a:t>
            </a:r>
            <a:endParaRPr sz="7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58049" y="5595220"/>
            <a:ext cx="12953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30</a:t>
            </a:r>
            <a:endParaRPr sz="7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55471" y="5312962"/>
            <a:ext cx="13208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40</a:t>
            </a:r>
            <a:endParaRPr sz="7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557427" y="5030704"/>
            <a:ext cx="12953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50</a:t>
            </a:r>
            <a:endParaRPr sz="7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554582" y="4183932"/>
            <a:ext cx="1327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80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575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70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60</a:t>
            </a:r>
            <a:endParaRPr sz="7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26147" y="5130946"/>
            <a:ext cx="40068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28%</a:t>
            </a:r>
            <a:endParaRPr sz="14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923944" y="5531483"/>
            <a:ext cx="40513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36%</a:t>
            </a:r>
            <a:endParaRPr sz="14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727773" y="5319552"/>
            <a:ext cx="40322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25" dirty="0">
                <a:solidFill>
                  <a:srgbClr val="FFFFFF"/>
                </a:solidFill>
                <a:latin typeface="Arial"/>
                <a:cs typeface="Arial"/>
              </a:rPr>
              <a:t>34%</a:t>
            </a:r>
            <a:endParaRPr sz="14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42648" y="5639468"/>
            <a:ext cx="37338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45" dirty="0">
                <a:solidFill>
                  <a:srgbClr val="FFFFFF"/>
                </a:solidFill>
                <a:latin typeface="Arial"/>
                <a:cs typeface="Arial"/>
              </a:rPr>
              <a:t>31%</a:t>
            </a:r>
            <a:endParaRPr sz="14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530500" y="5319552"/>
            <a:ext cx="37084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50" dirty="0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4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30500" y="5685196"/>
            <a:ext cx="37084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50" dirty="0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4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09536" y="5865172"/>
            <a:ext cx="36322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70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4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305495" y="6190596"/>
            <a:ext cx="37084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b="1" spc="-50" dirty="0">
                <a:solidFill>
                  <a:srgbClr val="FFFFFF"/>
                </a:solidFill>
                <a:latin typeface="Arial"/>
                <a:cs typeface="Arial"/>
              </a:rPr>
              <a:t>12%</a:t>
            </a:r>
            <a:endParaRPr sz="14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08599" y="6530971"/>
            <a:ext cx="41655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980" marR="5080" indent="-81915">
              <a:lnSpc>
                <a:spcPct val="128600"/>
              </a:lnSpc>
              <a:spcBef>
                <a:spcPts val="100"/>
              </a:spcBef>
            </a:pP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7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20" dirty="0">
                <a:solidFill>
                  <a:srgbClr val="3B1852"/>
                </a:solidFill>
                <a:latin typeface="Arial"/>
                <a:cs typeface="Arial"/>
              </a:rPr>
              <a:t>much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admin</a:t>
            </a:r>
            <a:endParaRPr sz="7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25678" y="6530971"/>
            <a:ext cx="40957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8600"/>
              </a:lnSpc>
              <a:spcBef>
                <a:spcPts val="100"/>
              </a:spcBef>
            </a:pP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700" spc="-25" dirty="0">
                <a:solidFill>
                  <a:srgbClr val="3B1852"/>
                </a:solidFill>
                <a:latin typeface="Arial"/>
                <a:cs typeface="Arial"/>
              </a:rPr>
              <a:t> see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what</a:t>
            </a:r>
            <a:r>
              <a:rPr sz="700" spc="4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30" dirty="0">
                <a:solidFill>
                  <a:srgbClr val="3B1852"/>
                </a:solidFill>
                <a:latin typeface="Arial"/>
                <a:cs typeface="Arial"/>
              </a:rPr>
              <a:t>reps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700" spc="-3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up</a:t>
            </a:r>
            <a:r>
              <a:rPr sz="7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25" dirty="0">
                <a:solidFill>
                  <a:srgbClr val="3B1852"/>
                </a:solidFill>
                <a:latin typeface="Arial"/>
                <a:cs typeface="Arial"/>
              </a:rPr>
              <a:t>to</a:t>
            </a:r>
            <a:endParaRPr sz="7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439367" y="6530971"/>
            <a:ext cx="55562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8600"/>
              </a:lnSpc>
              <a:spcBef>
                <a:spcPts val="100"/>
              </a:spcBef>
            </a:pPr>
            <a:r>
              <a:rPr sz="700" spc="-40" dirty="0">
                <a:solidFill>
                  <a:srgbClr val="3B1852"/>
                </a:solidFill>
                <a:latin typeface="Arial"/>
                <a:cs typeface="Arial"/>
              </a:rPr>
              <a:t>Processes</a:t>
            </a:r>
            <a:r>
              <a:rPr sz="700" spc="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25" dirty="0">
                <a:solidFill>
                  <a:srgbClr val="3B1852"/>
                </a:solidFill>
                <a:latin typeface="Arial"/>
                <a:cs typeface="Arial"/>
              </a:rPr>
              <a:t>are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too</a:t>
            </a:r>
            <a:r>
              <a:rPr sz="700" spc="3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complex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and </a:t>
            </a:r>
            <a:r>
              <a:rPr sz="700" spc="-20" dirty="0">
                <a:solidFill>
                  <a:srgbClr val="3B1852"/>
                </a:solidFill>
                <a:latin typeface="Arial"/>
                <a:cs typeface="Arial"/>
              </a:rPr>
              <a:t>long</a:t>
            </a:r>
            <a:endParaRPr sz="7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152524" y="6530971"/>
            <a:ext cx="65722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05" marR="5080" indent="-116839">
              <a:lnSpc>
                <a:spcPct val="128600"/>
              </a:lnSpc>
              <a:spcBef>
                <a:spcPts val="100"/>
              </a:spcBef>
            </a:pP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Can’t</a:t>
            </a:r>
            <a:r>
              <a:rPr sz="700" spc="-3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35" dirty="0">
                <a:solidFill>
                  <a:srgbClr val="3B1852"/>
                </a:solidFill>
                <a:latin typeface="Arial"/>
                <a:cs typeface="Arial"/>
              </a:rPr>
              <a:t>see</a:t>
            </a:r>
            <a:r>
              <a:rPr sz="700" spc="-25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what’s</a:t>
            </a:r>
            <a:r>
              <a:rPr sz="700" spc="50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happening</a:t>
            </a:r>
            <a:endParaRPr sz="700">
              <a:latin typeface="Arial"/>
              <a:cs typeface="Arial"/>
            </a:endParaRPr>
          </a:p>
          <a:p>
            <a:pPr marL="46355">
              <a:lnSpc>
                <a:spcPct val="100000"/>
              </a:lnSpc>
              <a:spcBef>
                <a:spcPts val="240"/>
              </a:spcBef>
            </a:pPr>
            <a:r>
              <a:rPr sz="700" dirty="0">
                <a:solidFill>
                  <a:srgbClr val="3B1852"/>
                </a:solidFill>
                <a:latin typeface="Arial"/>
                <a:cs typeface="Arial"/>
              </a:rPr>
              <a:t>with</a:t>
            </a:r>
            <a:r>
              <a:rPr sz="700" spc="20" dirty="0">
                <a:solidFill>
                  <a:srgbClr val="3B1852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1852"/>
                </a:solidFill>
                <a:latin typeface="Arial"/>
                <a:cs typeface="Arial"/>
              </a:rPr>
              <a:t>customers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235735" y="7484668"/>
            <a:ext cx="3174365" cy="2271395"/>
            <a:chOff x="1235735" y="7484668"/>
            <a:chExt cx="3174365" cy="2271395"/>
          </a:xfrm>
        </p:grpSpPr>
        <p:sp>
          <p:nvSpPr>
            <p:cNvPr id="77" name="object 77"/>
            <p:cNvSpPr/>
            <p:nvPr/>
          </p:nvSpPr>
          <p:spPr>
            <a:xfrm>
              <a:off x="1242085" y="9746018"/>
              <a:ext cx="3161665" cy="6350"/>
            </a:xfrm>
            <a:custGeom>
              <a:avLst/>
              <a:gdLst/>
              <a:ahLst/>
              <a:cxnLst/>
              <a:rect l="l" t="t" r="r" b="b"/>
              <a:pathLst>
                <a:path w="3161665" h="6350">
                  <a:moveTo>
                    <a:pt x="0" y="0"/>
                  </a:moveTo>
                  <a:lnTo>
                    <a:pt x="400418" y="0"/>
                  </a:lnTo>
                </a:path>
                <a:path w="3161665" h="6350">
                  <a:moveTo>
                    <a:pt x="653313" y="0"/>
                  </a:moveTo>
                  <a:lnTo>
                    <a:pt x="751674" y="0"/>
                  </a:lnTo>
                </a:path>
                <a:path w="3161665" h="6350">
                  <a:moveTo>
                    <a:pt x="1004570" y="0"/>
                  </a:moveTo>
                  <a:lnTo>
                    <a:pt x="1102918" y="0"/>
                  </a:lnTo>
                </a:path>
                <a:path w="3161665" h="6350">
                  <a:moveTo>
                    <a:pt x="1355813" y="0"/>
                  </a:moveTo>
                  <a:lnTo>
                    <a:pt x="1454162" y="0"/>
                  </a:lnTo>
                </a:path>
                <a:path w="3161665" h="6350">
                  <a:moveTo>
                    <a:pt x="1707057" y="0"/>
                  </a:moveTo>
                  <a:lnTo>
                    <a:pt x="1805406" y="0"/>
                  </a:lnTo>
                </a:path>
                <a:path w="3161665" h="6350">
                  <a:moveTo>
                    <a:pt x="2058301" y="0"/>
                  </a:moveTo>
                  <a:lnTo>
                    <a:pt x="2156663" y="0"/>
                  </a:lnTo>
                </a:path>
                <a:path w="3161665" h="6350">
                  <a:moveTo>
                    <a:pt x="2409558" y="0"/>
                  </a:moveTo>
                  <a:lnTo>
                    <a:pt x="2507907" y="0"/>
                  </a:lnTo>
                </a:path>
                <a:path w="3161665" h="6350">
                  <a:moveTo>
                    <a:pt x="2760802" y="0"/>
                  </a:moveTo>
                  <a:lnTo>
                    <a:pt x="2859151" y="0"/>
                  </a:lnTo>
                </a:path>
                <a:path w="3161665" h="6350">
                  <a:moveTo>
                    <a:pt x="3112046" y="0"/>
                  </a:moveTo>
                  <a:lnTo>
                    <a:pt x="3161220" y="0"/>
                  </a:lnTo>
                </a:path>
                <a:path w="3161665" h="6350">
                  <a:moveTo>
                    <a:pt x="0" y="6349"/>
                  </a:moveTo>
                  <a:lnTo>
                    <a:pt x="3161220" y="6349"/>
                  </a:lnTo>
                </a:path>
              </a:pathLst>
            </a:custGeom>
            <a:ln w="6348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242085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593331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944579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295827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647073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998321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349569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700815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052063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403311" y="9692742"/>
              <a:ext cx="0" cy="56515"/>
            </a:xfrm>
            <a:custGeom>
              <a:avLst/>
              <a:gdLst/>
              <a:ahLst/>
              <a:cxnLst/>
              <a:rect l="l" t="t" r="r" b="b"/>
              <a:pathLst>
                <a:path h="56515">
                  <a:moveTo>
                    <a:pt x="0" y="5645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242085" y="7491019"/>
              <a:ext cx="0" cy="2258695"/>
            </a:xfrm>
            <a:custGeom>
              <a:avLst/>
              <a:gdLst/>
              <a:ahLst/>
              <a:cxnLst/>
              <a:rect l="l" t="t" r="r" b="b"/>
              <a:pathLst>
                <a:path h="2258695">
                  <a:moveTo>
                    <a:pt x="0" y="225817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242085" y="9746018"/>
              <a:ext cx="79375" cy="6350"/>
            </a:xfrm>
            <a:custGeom>
              <a:avLst/>
              <a:gdLst/>
              <a:ahLst/>
              <a:cxnLst/>
              <a:rect l="l" t="t" r="r" b="b"/>
              <a:pathLst>
                <a:path w="79375" h="6350">
                  <a:moveTo>
                    <a:pt x="0" y="0"/>
                  </a:moveTo>
                  <a:lnTo>
                    <a:pt x="79032" y="0"/>
                  </a:lnTo>
                </a:path>
                <a:path w="79375" h="6350">
                  <a:moveTo>
                    <a:pt x="0" y="6349"/>
                  </a:moveTo>
                  <a:lnTo>
                    <a:pt x="79032" y="6349"/>
                  </a:lnTo>
                </a:path>
              </a:pathLst>
            </a:custGeom>
            <a:ln w="6348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242085" y="9466922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30">
                  <a:moveTo>
                    <a:pt x="0" y="0"/>
                  </a:moveTo>
                  <a:lnTo>
                    <a:pt x="4917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242085" y="9184650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30">
                  <a:moveTo>
                    <a:pt x="0" y="0"/>
                  </a:moveTo>
                  <a:lnTo>
                    <a:pt x="49174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242085" y="8902378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30">
                  <a:moveTo>
                    <a:pt x="0" y="0"/>
                  </a:moveTo>
                  <a:lnTo>
                    <a:pt x="4917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242085" y="86201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242085" y="833783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42085" y="805556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242085" y="77732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242085" y="749101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32" y="0"/>
                  </a:lnTo>
                </a:path>
              </a:pathLst>
            </a:custGeom>
            <a:ln w="1270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291259" y="8733015"/>
              <a:ext cx="253365" cy="565150"/>
            </a:xfrm>
            <a:custGeom>
              <a:avLst/>
              <a:gdLst/>
              <a:ahLst/>
              <a:cxnLst/>
              <a:rect l="l" t="t" r="r" b="b"/>
              <a:pathLst>
                <a:path w="253365" h="565150">
                  <a:moveTo>
                    <a:pt x="252895" y="0"/>
                  </a:moveTo>
                  <a:lnTo>
                    <a:pt x="0" y="0"/>
                  </a:lnTo>
                  <a:lnTo>
                    <a:pt x="0" y="564540"/>
                  </a:lnTo>
                  <a:lnTo>
                    <a:pt x="252895" y="564540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291259" y="8733015"/>
              <a:ext cx="253365" cy="565150"/>
            </a:xfrm>
            <a:custGeom>
              <a:avLst/>
              <a:gdLst/>
              <a:ahLst/>
              <a:cxnLst/>
              <a:rect l="l" t="t" r="r" b="b"/>
              <a:pathLst>
                <a:path w="253365" h="565150">
                  <a:moveTo>
                    <a:pt x="0" y="0"/>
                  </a:moveTo>
                  <a:lnTo>
                    <a:pt x="252895" y="0"/>
                  </a:lnTo>
                  <a:lnTo>
                    <a:pt x="252895" y="564540"/>
                  </a:lnTo>
                  <a:lnTo>
                    <a:pt x="0" y="56454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642503" y="7716837"/>
              <a:ext cx="253365" cy="1129665"/>
            </a:xfrm>
            <a:custGeom>
              <a:avLst/>
              <a:gdLst/>
              <a:ahLst/>
              <a:cxnLst/>
              <a:rect l="l" t="t" r="r" b="b"/>
              <a:pathLst>
                <a:path w="253364" h="1129665">
                  <a:moveTo>
                    <a:pt x="252895" y="0"/>
                  </a:moveTo>
                  <a:lnTo>
                    <a:pt x="0" y="0"/>
                  </a:lnTo>
                  <a:lnTo>
                    <a:pt x="0" y="1129093"/>
                  </a:lnTo>
                  <a:lnTo>
                    <a:pt x="252895" y="1129093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642503" y="7716837"/>
              <a:ext cx="253365" cy="1129665"/>
            </a:xfrm>
            <a:custGeom>
              <a:avLst/>
              <a:gdLst/>
              <a:ahLst/>
              <a:cxnLst/>
              <a:rect l="l" t="t" r="r" b="b"/>
              <a:pathLst>
                <a:path w="253364" h="1129665">
                  <a:moveTo>
                    <a:pt x="0" y="0"/>
                  </a:moveTo>
                  <a:lnTo>
                    <a:pt x="252895" y="0"/>
                  </a:lnTo>
                  <a:lnTo>
                    <a:pt x="252895" y="1129093"/>
                  </a:lnTo>
                  <a:lnTo>
                    <a:pt x="0" y="112909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993753" y="9636284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252895" y="0"/>
                  </a:moveTo>
                  <a:lnTo>
                    <a:pt x="0" y="0"/>
                  </a:lnTo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993753" y="9634699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2895" y="0"/>
                  </a:lnTo>
                </a:path>
              </a:pathLst>
            </a:custGeom>
            <a:ln w="318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345001" y="8787880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2895" y="0"/>
                  </a:lnTo>
                </a:path>
              </a:pathLst>
            </a:custGeom>
            <a:ln w="3175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696248" y="7491018"/>
              <a:ext cx="253365" cy="1242060"/>
            </a:xfrm>
            <a:custGeom>
              <a:avLst/>
              <a:gdLst/>
              <a:ahLst/>
              <a:cxnLst/>
              <a:rect l="l" t="t" r="r" b="b"/>
              <a:pathLst>
                <a:path w="253364" h="1242059">
                  <a:moveTo>
                    <a:pt x="252895" y="0"/>
                  </a:moveTo>
                  <a:lnTo>
                    <a:pt x="0" y="0"/>
                  </a:lnTo>
                  <a:lnTo>
                    <a:pt x="0" y="1241996"/>
                  </a:lnTo>
                  <a:lnTo>
                    <a:pt x="252895" y="1241996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696248" y="7491018"/>
              <a:ext cx="253365" cy="1242060"/>
            </a:xfrm>
            <a:custGeom>
              <a:avLst/>
              <a:gdLst/>
              <a:ahLst/>
              <a:cxnLst/>
              <a:rect l="l" t="t" r="r" b="b"/>
              <a:pathLst>
                <a:path w="253364" h="1242059">
                  <a:moveTo>
                    <a:pt x="0" y="0"/>
                  </a:moveTo>
                  <a:lnTo>
                    <a:pt x="252895" y="0"/>
                  </a:lnTo>
                  <a:lnTo>
                    <a:pt x="252895" y="1241996"/>
                  </a:lnTo>
                  <a:lnTo>
                    <a:pt x="0" y="124199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047492" y="8224926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252895" y="0"/>
                  </a:moveTo>
                  <a:lnTo>
                    <a:pt x="0" y="0"/>
                  </a:lnTo>
                  <a:lnTo>
                    <a:pt x="0" y="959726"/>
                  </a:lnTo>
                  <a:lnTo>
                    <a:pt x="252895" y="959726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3047492" y="8224926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0" y="0"/>
                  </a:moveTo>
                  <a:lnTo>
                    <a:pt x="252895" y="0"/>
                  </a:lnTo>
                  <a:lnTo>
                    <a:pt x="252895" y="959726"/>
                  </a:lnTo>
                  <a:lnTo>
                    <a:pt x="0" y="95972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398748" y="9128201"/>
              <a:ext cx="253365" cy="226060"/>
            </a:xfrm>
            <a:custGeom>
              <a:avLst/>
              <a:gdLst/>
              <a:ahLst/>
              <a:cxnLst/>
              <a:rect l="l" t="t" r="r" b="b"/>
              <a:pathLst>
                <a:path w="253364" h="226059">
                  <a:moveTo>
                    <a:pt x="252895" y="0"/>
                  </a:moveTo>
                  <a:lnTo>
                    <a:pt x="0" y="0"/>
                  </a:lnTo>
                  <a:lnTo>
                    <a:pt x="0" y="225818"/>
                  </a:lnTo>
                  <a:lnTo>
                    <a:pt x="252895" y="225818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398748" y="9128201"/>
              <a:ext cx="253365" cy="226060"/>
            </a:xfrm>
            <a:custGeom>
              <a:avLst/>
              <a:gdLst/>
              <a:ahLst/>
              <a:cxnLst/>
              <a:rect l="l" t="t" r="r" b="b"/>
              <a:pathLst>
                <a:path w="253364" h="226059">
                  <a:moveTo>
                    <a:pt x="0" y="0"/>
                  </a:moveTo>
                  <a:lnTo>
                    <a:pt x="252895" y="0"/>
                  </a:lnTo>
                  <a:lnTo>
                    <a:pt x="252895" y="225818"/>
                  </a:lnTo>
                  <a:lnTo>
                    <a:pt x="0" y="225818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749992" y="8676563"/>
              <a:ext cx="253365" cy="621030"/>
            </a:xfrm>
            <a:custGeom>
              <a:avLst/>
              <a:gdLst/>
              <a:ahLst/>
              <a:cxnLst/>
              <a:rect l="l" t="t" r="r" b="b"/>
              <a:pathLst>
                <a:path w="253364" h="621029">
                  <a:moveTo>
                    <a:pt x="252895" y="0"/>
                  </a:moveTo>
                  <a:lnTo>
                    <a:pt x="0" y="0"/>
                  </a:lnTo>
                  <a:lnTo>
                    <a:pt x="0" y="621004"/>
                  </a:lnTo>
                  <a:lnTo>
                    <a:pt x="252895" y="621004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3749992" y="8676563"/>
              <a:ext cx="253365" cy="621030"/>
            </a:xfrm>
            <a:custGeom>
              <a:avLst/>
              <a:gdLst/>
              <a:ahLst/>
              <a:cxnLst/>
              <a:rect l="l" t="t" r="r" b="b"/>
              <a:pathLst>
                <a:path w="253364" h="621029">
                  <a:moveTo>
                    <a:pt x="0" y="0"/>
                  </a:moveTo>
                  <a:lnTo>
                    <a:pt x="252895" y="0"/>
                  </a:lnTo>
                  <a:lnTo>
                    <a:pt x="252895" y="621004"/>
                  </a:lnTo>
                  <a:lnTo>
                    <a:pt x="0" y="621004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101236" y="7999107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252895" y="0"/>
                  </a:moveTo>
                  <a:lnTo>
                    <a:pt x="0" y="0"/>
                  </a:lnTo>
                  <a:lnTo>
                    <a:pt x="0" y="959726"/>
                  </a:lnTo>
                  <a:lnTo>
                    <a:pt x="252895" y="959726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EB00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101236" y="7999107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0" y="0"/>
                  </a:moveTo>
                  <a:lnTo>
                    <a:pt x="252895" y="0"/>
                  </a:lnTo>
                  <a:lnTo>
                    <a:pt x="252895" y="959726"/>
                  </a:lnTo>
                  <a:lnTo>
                    <a:pt x="0" y="95972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291259" y="9297555"/>
              <a:ext cx="253365" cy="452120"/>
            </a:xfrm>
            <a:custGeom>
              <a:avLst/>
              <a:gdLst/>
              <a:ahLst/>
              <a:cxnLst/>
              <a:rect l="l" t="t" r="r" b="b"/>
              <a:pathLst>
                <a:path w="253365" h="452120">
                  <a:moveTo>
                    <a:pt x="252895" y="0"/>
                  </a:moveTo>
                  <a:lnTo>
                    <a:pt x="0" y="0"/>
                  </a:lnTo>
                  <a:lnTo>
                    <a:pt x="0" y="451637"/>
                  </a:lnTo>
                  <a:lnTo>
                    <a:pt x="252895" y="451637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291259" y="9297555"/>
              <a:ext cx="253365" cy="452120"/>
            </a:xfrm>
            <a:custGeom>
              <a:avLst/>
              <a:gdLst/>
              <a:ahLst/>
              <a:cxnLst/>
              <a:rect l="l" t="t" r="r" b="b"/>
              <a:pathLst>
                <a:path w="253365" h="452120">
                  <a:moveTo>
                    <a:pt x="0" y="0"/>
                  </a:moveTo>
                  <a:lnTo>
                    <a:pt x="252895" y="0"/>
                  </a:lnTo>
                  <a:lnTo>
                    <a:pt x="252895" y="451637"/>
                  </a:lnTo>
                  <a:lnTo>
                    <a:pt x="0" y="451637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642503" y="8845918"/>
              <a:ext cx="253365" cy="903605"/>
            </a:xfrm>
            <a:custGeom>
              <a:avLst/>
              <a:gdLst/>
              <a:ahLst/>
              <a:cxnLst/>
              <a:rect l="l" t="t" r="r" b="b"/>
              <a:pathLst>
                <a:path w="253364" h="903604">
                  <a:moveTo>
                    <a:pt x="252895" y="0"/>
                  </a:moveTo>
                  <a:lnTo>
                    <a:pt x="0" y="0"/>
                  </a:lnTo>
                  <a:lnTo>
                    <a:pt x="0" y="903274"/>
                  </a:lnTo>
                  <a:lnTo>
                    <a:pt x="252895" y="903274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642503" y="8845918"/>
              <a:ext cx="253365" cy="903605"/>
            </a:xfrm>
            <a:custGeom>
              <a:avLst/>
              <a:gdLst/>
              <a:ahLst/>
              <a:cxnLst/>
              <a:rect l="l" t="t" r="r" b="b"/>
              <a:pathLst>
                <a:path w="253364" h="903604">
                  <a:moveTo>
                    <a:pt x="0" y="0"/>
                  </a:moveTo>
                  <a:lnTo>
                    <a:pt x="252895" y="0"/>
                  </a:lnTo>
                  <a:lnTo>
                    <a:pt x="252895" y="903274"/>
                  </a:lnTo>
                  <a:lnTo>
                    <a:pt x="0" y="903274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993760" y="9636290"/>
              <a:ext cx="253365" cy="113030"/>
            </a:xfrm>
            <a:custGeom>
              <a:avLst/>
              <a:gdLst/>
              <a:ahLst/>
              <a:cxnLst/>
              <a:rect l="l" t="t" r="r" b="b"/>
              <a:pathLst>
                <a:path w="253364" h="113029">
                  <a:moveTo>
                    <a:pt x="252895" y="0"/>
                  </a:moveTo>
                  <a:lnTo>
                    <a:pt x="0" y="0"/>
                  </a:lnTo>
                  <a:lnTo>
                    <a:pt x="0" y="112902"/>
                  </a:lnTo>
                  <a:lnTo>
                    <a:pt x="252895" y="112902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993760" y="9636290"/>
              <a:ext cx="253365" cy="113030"/>
            </a:xfrm>
            <a:custGeom>
              <a:avLst/>
              <a:gdLst/>
              <a:ahLst/>
              <a:cxnLst/>
              <a:rect l="l" t="t" r="r" b="b"/>
              <a:pathLst>
                <a:path w="253364" h="113029">
                  <a:moveTo>
                    <a:pt x="0" y="0"/>
                  </a:moveTo>
                  <a:lnTo>
                    <a:pt x="252895" y="0"/>
                  </a:lnTo>
                  <a:lnTo>
                    <a:pt x="252895" y="112902"/>
                  </a:lnTo>
                  <a:lnTo>
                    <a:pt x="0" y="112902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345004" y="8789466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252895" y="0"/>
                  </a:moveTo>
                  <a:lnTo>
                    <a:pt x="0" y="0"/>
                  </a:lnTo>
                  <a:lnTo>
                    <a:pt x="0" y="959726"/>
                  </a:lnTo>
                  <a:lnTo>
                    <a:pt x="252895" y="959726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345004" y="8789466"/>
              <a:ext cx="253365" cy="960119"/>
            </a:xfrm>
            <a:custGeom>
              <a:avLst/>
              <a:gdLst/>
              <a:ahLst/>
              <a:cxnLst/>
              <a:rect l="l" t="t" r="r" b="b"/>
              <a:pathLst>
                <a:path w="253364" h="960120">
                  <a:moveTo>
                    <a:pt x="0" y="0"/>
                  </a:moveTo>
                  <a:lnTo>
                    <a:pt x="252895" y="0"/>
                  </a:lnTo>
                  <a:lnTo>
                    <a:pt x="252895" y="959726"/>
                  </a:lnTo>
                  <a:lnTo>
                    <a:pt x="0" y="95972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696248" y="8733015"/>
              <a:ext cx="253365" cy="1016635"/>
            </a:xfrm>
            <a:custGeom>
              <a:avLst/>
              <a:gdLst/>
              <a:ahLst/>
              <a:cxnLst/>
              <a:rect l="l" t="t" r="r" b="b"/>
              <a:pathLst>
                <a:path w="253364" h="1016634">
                  <a:moveTo>
                    <a:pt x="252895" y="0"/>
                  </a:moveTo>
                  <a:lnTo>
                    <a:pt x="0" y="0"/>
                  </a:lnTo>
                  <a:lnTo>
                    <a:pt x="0" y="1016177"/>
                  </a:lnTo>
                  <a:lnTo>
                    <a:pt x="252895" y="1016177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696248" y="8733015"/>
              <a:ext cx="253365" cy="1016635"/>
            </a:xfrm>
            <a:custGeom>
              <a:avLst/>
              <a:gdLst/>
              <a:ahLst/>
              <a:cxnLst/>
              <a:rect l="l" t="t" r="r" b="b"/>
              <a:pathLst>
                <a:path w="253364" h="1016634">
                  <a:moveTo>
                    <a:pt x="0" y="0"/>
                  </a:moveTo>
                  <a:lnTo>
                    <a:pt x="252895" y="0"/>
                  </a:lnTo>
                  <a:lnTo>
                    <a:pt x="252895" y="1016177"/>
                  </a:lnTo>
                  <a:lnTo>
                    <a:pt x="0" y="1016177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047492" y="9184652"/>
              <a:ext cx="253365" cy="565150"/>
            </a:xfrm>
            <a:custGeom>
              <a:avLst/>
              <a:gdLst/>
              <a:ahLst/>
              <a:cxnLst/>
              <a:rect l="l" t="t" r="r" b="b"/>
              <a:pathLst>
                <a:path w="253364" h="565150">
                  <a:moveTo>
                    <a:pt x="252895" y="0"/>
                  </a:moveTo>
                  <a:lnTo>
                    <a:pt x="0" y="0"/>
                  </a:lnTo>
                  <a:lnTo>
                    <a:pt x="0" y="564540"/>
                  </a:lnTo>
                  <a:lnTo>
                    <a:pt x="252895" y="564540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047492" y="9184652"/>
              <a:ext cx="253365" cy="565150"/>
            </a:xfrm>
            <a:custGeom>
              <a:avLst/>
              <a:gdLst/>
              <a:ahLst/>
              <a:cxnLst/>
              <a:rect l="l" t="t" r="r" b="b"/>
              <a:pathLst>
                <a:path w="253364" h="565150">
                  <a:moveTo>
                    <a:pt x="0" y="0"/>
                  </a:moveTo>
                  <a:lnTo>
                    <a:pt x="252895" y="0"/>
                  </a:lnTo>
                  <a:lnTo>
                    <a:pt x="252895" y="564540"/>
                  </a:lnTo>
                  <a:lnTo>
                    <a:pt x="0" y="56454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398748" y="9354007"/>
              <a:ext cx="253365" cy="395605"/>
            </a:xfrm>
            <a:custGeom>
              <a:avLst/>
              <a:gdLst/>
              <a:ahLst/>
              <a:cxnLst/>
              <a:rect l="l" t="t" r="r" b="b"/>
              <a:pathLst>
                <a:path w="253364" h="395604">
                  <a:moveTo>
                    <a:pt x="252895" y="0"/>
                  </a:moveTo>
                  <a:lnTo>
                    <a:pt x="0" y="0"/>
                  </a:lnTo>
                  <a:lnTo>
                    <a:pt x="0" y="395185"/>
                  </a:lnTo>
                  <a:lnTo>
                    <a:pt x="252895" y="395185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398748" y="9354007"/>
              <a:ext cx="253365" cy="395605"/>
            </a:xfrm>
            <a:custGeom>
              <a:avLst/>
              <a:gdLst/>
              <a:ahLst/>
              <a:cxnLst/>
              <a:rect l="l" t="t" r="r" b="b"/>
              <a:pathLst>
                <a:path w="253364" h="395604">
                  <a:moveTo>
                    <a:pt x="0" y="0"/>
                  </a:moveTo>
                  <a:lnTo>
                    <a:pt x="252895" y="0"/>
                  </a:lnTo>
                  <a:lnTo>
                    <a:pt x="252895" y="395185"/>
                  </a:lnTo>
                  <a:lnTo>
                    <a:pt x="0" y="395185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749992" y="9297555"/>
              <a:ext cx="253365" cy="452120"/>
            </a:xfrm>
            <a:custGeom>
              <a:avLst/>
              <a:gdLst/>
              <a:ahLst/>
              <a:cxnLst/>
              <a:rect l="l" t="t" r="r" b="b"/>
              <a:pathLst>
                <a:path w="253364" h="452120">
                  <a:moveTo>
                    <a:pt x="252895" y="0"/>
                  </a:moveTo>
                  <a:lnTo>
                    <a:pt x="0" y="0"/>
                  </a:lnTo>
                  <a:lnTo>
                    <a:pt x="0" y="451637"/>
                  </a:lnTo>
                  <a:lnTo>
                    <a:pt x="252895" y="451637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749992" y="9297555"/>
              <a:ext cx="253365" cy="452120"/>
            </a:xfrm>
            <a:custGeom>
              <a:avLst/>
              <a:gdLst/>
              <a:ahLst/>
              <a:cxnLst/>
              <a:rect l="l" t="t" r="r" b="b"/>
              <a:pathLst>
                <a:path w="253364" h="452120">
                  <a:moveTo>
                    <a:pt x="0" y="0"/>
                  </a:moveTo>
                  <a:lnTo>
                    <a:pt x="252895" y="0"/>
                  </a:lnTo>
                  <a:lnTo>
                    <a:pt x="252895" y="451637"/>
                  </a:lnTo>
                  <a:lnTo>
                    <a:pt x="0" y="451637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4101236" y="8958833"/>
              <a:ext cx="253365" cy="790575"/>
            </a:xfrm>
            <a:custGeom>
              <a:avLst/>
              <a:gdLst/>
              <a:ahLst/>
              <a:cxnLst/>
              <a:rect l="l" t="t" r="r" b="b"/>
              <a:pathLst>
                <a:path w="253364" h="790575">
                  <a:moveTo>
                    <a:pt x="252895" y="0"/>
                  </a:moveTo>
                  <a:lnTo>
                    <a:pt x="0" y="0"/>
                  </a:lnTo>
                  <a:lnTo>
                    <a:pt x="0" y="790359"/>
                  </a:lnTo>
                  <a:lnTo>
                    <a:pt x="252895" y="790359"/>
                  </a:lnTo>
                  <a:lnTo>
                    <a:pt x="252895" y="0"/>
                  </a:lnTo>
                  <a:close/>
                </a:path>
              </a:pathLst>
            </a:custGeom>
            <a:solidFill>
              <a:srgbClr val="3C1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4101236" y="8958833"/>
              <a:ext cx="253365" cy="790575"/>
            </a:xfrm>
            <a:custGeom>
              <a:avLst/>
              <a:gdLst/>
              <a:ahLst/>
              <a:cxnLst/>
              <a:rect l="l" t="t" r="r" b="b"/>
              <a:pathLst>
                <a:path w="253364" h="790575">
                  <a:moveTo>
                    <a:pt x="0" y="0"/>
                  </a:moveTo>
                  <a:lnTo>
                    <a:pt x="252895" y="0"/>
                  </a:lnTo>
                  <a:lnTo>
                    <a:pt x="252895" y="790359"/>
                  </a:lnTo>
                  <a:lnTo>
                    <a:pt x="0" y="790359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B9BB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1123900" y="9703164"/>
            <a:ext cx="8191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50" dirty="0">
                <a:solidFill>
                  <a:srgbClr val="B9BBBC"/>
                </a:solidFill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087362" y="9138649"/>
            <a:ext cx="11811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10</a:t>
            </a:r>
            <a:endParaRPr sz="7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094207" y="8856391"/>
            <a:ext cx="11176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076694" y="8574134"/>
            <a:ext cx="1289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20</a:t>
            </a:r>
            <a:endParaRPr sz="7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73316" y="7445104"/>
            <a:ext cx="132080" cy="979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40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575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35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580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30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 marL="22860">
              <a:lnSpc>
                <a:spcPct val="100000"/>
              </a:lnSpc>
              <a:spcBef>
                <a:spcPts val="575"/>
              </a:spcBef>
            </a:pPr>
            <a:r>
              <a:rPr sz="700" b="1" spc="-25" dirty="0">
                <a:solidFill>
                  <a:srgbClr val="B9BBBC"/>
                </a:solidFill>
                <a:latin typeface="Arial"/>
                <a:cs typeface="Arial"/>
              </a:rPr>
              <a:t>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324074" y="8966386"/>
            <a:ext cx="18859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8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659764" y="8559495"/>
            <a:ext cx="230504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16%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650983" y="8989662"/>
            <a:ext cx="24765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20%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704607" y="8422806"/>
            <a:ext cx="23749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22%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708733" y="8852973"/>
            <a:ext cx="22923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18%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063890" y="8934224"/>
            <a:ext cx="22034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777167" y="9077261"/>
            <a:ext cx="21209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11%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788910" y="9388724"/>
            <a:ext cx="18859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119100" y="8738396"/>
            <a:ext cx="22034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114551" y="9049860"/>
            <a:ext cx="22923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14%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056273" y="9117886"/>
            <a:ext cx="557530" cy="39941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4%</a:t>
            </a:r>
            <a:endParaRPr sz="800">
              <a:latin typeface="Arial"/>
              <a:cs typeface="Arial"/>
            </a:endParaRPr>
          </a:p>
          <a:p>
            <a:pPr marR="9525" algn="r">
              <a:lnSpc>
                <a:spcPct val="100000"/>
              </a:lnSpc>
              <a:spcBef>
                <a:spcPts val="515"/>
              </a:spcBef>
              <a:tabLst>
                <a:tab pos="373380" algn="l"/>
              </a:tabLst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10%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7%</a:t>
            </a:r>
            <a:endParaRPr sz="8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033436" y="9487855"/>
            <a:ext cx="18415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686868"/>
                </a:solidFill>
                <a:latin typeface="Arial"/>
                <a:cs typeface="Arial"/>
              </a:rPr>
              <a:t>2%</a:t>
            </a:r>
            <a:endParaRPr sz="8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361404" y="8890530"/>
            <a:ext cx="22034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8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130745" y="9404011"/>
            <a:ext cx="40513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b="1" dirty="0">
                <a:solidFill>
                  <a:srgbClr val="B9BBBC"/>
                </a:solidFill>
                <a:latin typeface="Arial"/>
                <a:cs typeface="Arial"/>
              </a:rPr>
              <a:t>5</a:t>
            </a:r>
            <a:r>
              <a:rPr sz="700" b="1" spc="275" dirty="0">
                <a:solidFill>
                  <a:srgbClr val="B9BBBC"/>
                </a:solidFill>
                <a:latin typeface="Arial"/>
                <a:cs typeface="Arial"/>
              </a:rPr>
              <a:t>  </a:t>
            </a:r>
            <a:r>
              <a:rPr sz="1200" b="1" spc="-37" baseline="3472" dirty="0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200" baseline="3472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450</Words>
  <Application>Microsoft Office PowerPoint</Application>
  <PresentationFormat>Custom</PresentationFormat>
  <Paragraphs>128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Pain Points &amp; Needs (SA) January until June 2021</vt:lpstr>
      <vt:lpstr>Pain Points &amp; Needs (SA) January until December 2021</vt:lpstr>
      <vt:lpstr>H1 vs H2 comparison How did the last half of the year affect what  prospects were looking for in a field sales CRM?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220127-SQO</dc:title>
  <dc:creator>Zane Van Rooyen</dc:creator>
  <cp:lastModifiedBy>Zane Van Rooyen</cp:lastModifiedBy>
  <cp:revision>1</cp:revision>
  <dcterms:created xsi:type="dcterms:W3CDTF">2023-06-27T09:31:28Z</dcterms:created>
  <dcterms:modified xsi:type="dcterms:W3CDTF">2023-06-27T09:35:46Z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2022-01-27T00:00:00Z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2023-06-27T00:00:00Z</vt:filetime>
  </property>
  <property fmtid="{D5CDD505-2E9C-101B-9397-08002B2CF9AE}" pid="5" name="Producer">
    <vt:lpwstr>Adobe PDF library 16.03</vt:lpwstr>
  </property>
</Properties>
</file>